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48"/>
  </p:notesMasterIdLst>
  <p:sldIdLst>
    <p:sldId id="260" r:id="rId2"/>
    <p:sldId id="261" r:id="rId3"/>
    <p:sldId id="289" r:id="rId4"/>
    <p:sldId id="316" r:id="rId5"/>
    <p:sldId id="317" r:id="rId6"/>
    <p:sldId id="332" r:id="rId7"/>
    <p:sldId id="322" r:id="rId8"/>
    <p:sldId id="319" r:id="rId9"/>
    <p:sldId id="318" r:id="rId10"/>
    <p:sldId id="312" r:id="rId11"/>
    <p:sldId id="304" r:id="rId12"/>
    <p:sldId id="313" r:id="rId13"/>
    <p:sldId id="311" r:id="rId14"/>
    <p:sldId id="290" r:id="rId15"/>
    <p:sldId id="309" r:id="rId16"/>
    <p:sldId id="292" r:id="rId17"/>
    <p:sldId id="296" r:id="rId18"/>
    <p:sldId id="294" r:id="rId19"/>
    <p:sldId id="295" r:id="rId20"/>
    <p:sldId id="293" r:id="rId21"/>
    <p:sldId id="302" r:id="rId22"/>
    <p:sldId id="298" r:id="rId23"/>
    <p:sldId id="303" r:id="rId24"/>
    <p:sldId id="306" r:id="rId25"/>
    <p:sldId id="308" r:id="rId26"/>
    <p:sldId id="307" r:id="rId27"/>
    <p:sldId id="321" r:id="rId28"/>
    <p:sldId id="315" r:id="rId29"/>
    <p:sldId id="314" r:id="rId30"/>
    <p:sldId id="310" r:id="rId31"/>
    <p:sldId id="320" r:id="rId32"/>
    <p:sldId id="284" r:id="rId33"/>
    <p:sldId id="274" r:id="rId34"/>
    <p:sldId id="263" r:id="rId35"/>
    <p:sldId id="328" r:id="rId36"/>
    <p:sldId id="329" r:id="rId37"/>
    <p:sldId id="327" r:id="rId38"/>
    <p:sldId id="331" r:id="rId39"/>
    <p:sldId id="330" r:id="rId40"/>
    <p:sldId id="333" r:id="rId41"/>
    <p:sldId id="323" r:id="rId42"/>
    <p:sldId id="264" r:id="rId43"/>
    <p:sldId id="267" r:id="rId44"/>
    <p:sldId id="275" r:id="rId45"/>
    <p:sldId id="325" r:id="rId46"/>
    <p:sldId id="26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5"/>
    <p:restoredTop sz="93225"/>
  </p:normalViewPr>
  <p:slideViewPr>
    <p:cSldViewPr snapToGrid="0" snapToObjects="1">
      <p:cViewPr varScale="1">
        <p:scale>
          <a:sx n="163" d="100"/>
          <a:sy n="163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Commands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9.1.1</c:v>
                </c:pt>
                <c:pt idx="1">
                  <c:v>9.2.0</c:v>
                </c:pt>
                <c:pt idx="2">
                  <c:v>9.3.0</c:v>
                </c:pt>
                <c:pt idx="3">
                  <c:v>9.3.1</c:v>
                </c:pt>
                <c:pt idx="4">
                  <c:v>9.3.2</c:v>
                </c:pt>
                <c:pt idx="5">
                  <c:v>9.3.4</c:v>
                </c:pt>
                <c:pt idx="6">
                  <c:v>9.4.0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65.0</c:v>
                </c:pt>
                <c:pt idx="1">
                  <c:v>65.0</c:v>
                </c:pt>
                <c:pt idx="2">
                  <c:v>64.0</c:v>
                </c:pt>
                <c:pt idx="3">
                  <c:v>68.0</c:v>
                </c:pt>
                <c:pt idx="4">
                  <c:v>68.0</c:v>
                </c:pt>
                <c:pt idx="5">
                  <c:v>69.0</c:v>
                </c:pt>
                <c:pt idx="6">
                  <c:v>71.0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818809792"/>
        <c:axId val="1814997920"/>
      </c:barChart>
      <c:catAx>
        <c:axId val="181880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997920"/>
        <c:crosses val="autoZero"/>
        <c:auto val="1"/>
        <c:lblAlgn val="ctr"/>
        <c:lblOffset val="100"/>
        <c:noMultiLvlLbl val="0"/>
      </c:catAx>
      <c:valAx>
        <c:axId val="18149979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1880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Commands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9.1.1</c:v>
                </c:pt>
                <c:pt idx="1">
                  <c:v>9.2.0</c:v>
                </c:pt>
                <c:pt idx="2">
                  <c:v>9.3.0</c:v>
                </c:pt>
                <c:pt idx="3">
                  <c:v>9.3.1</c:v>
                </c:pt>
                <c:pt idx="4">
                  <c:v>9.3.2</c:v>
                </c:pt>
                <c:pt idx="5">
                  <c:v>9.3.4</c:v>
                </c:pt>
                <c:pt idx="6">
                  <c:v>9.4.0</c:v>
                </c:pt>
                <c:pt idx="7">
                  <c:v>9.6.0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65.0</c:v>
                </c:pt>
                <c:pt idx="1">
                  <c:v>65.0</c:v>
                </c:pt>
                <c:pt idx="2">
                  <c:v>64.0</c:v>
                </c:pt>
                <c:pt idx="3">
                  <c:v>68.0</c:v>
                </c:pt>
                <c:pt idx="4">
                  <c:v>68.0</c:v>
                </c:pt>
                <c:pt idx="5">
                  <c:v>69.0</c:v>
                </c:pt>
                <c:pt idx="6">
                  <c:v>71.0</c:v>
                </c:pt>
                <c:pt idx="7">
                  <c:v>25.0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16408544"/>
        <c:axId val="1817115104"/>
      </c:barChart>
      <c:catAx>
        <c:axId val="181640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115104"/>
        <c:crosses val="autoZero"/>
        <c:auto val="1"/>
        <c:lblAlgn val="ctr"/>
        <c:lblOffset val="100"/>
        <c:noMultiLvlLbl val="0"/>
      </c:catAx>
      <c:valAx>
        <c:axId val="1817115104"/>
        <c:scaling>
          <c:orientation val="minMax"/>
        </c:scaling>
        <c:delete val="1"/>
        <c:axPos val="r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164085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Commands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Sheet1!$B$1:$I$1</c:f>
              <c:strCache>
                <c:ptCount val="8"/>
                <c:pt idx="0">
                  <c:v>9.1.1</c:v>
                </c:pt>
                <c:pt idx="1">
                  <c:v>9.2.0</c:v>
                </c:pt>
                <c:pt idx="2">
                  <c:v>9.3.0</c:v>
                </c:pt>
                <c:pt idx="3">
                  <c:v>9.3.1</c:v>
                </c:pt>
                <c:pt idx="4">
                  <c:v>9.3.2</c:v>
                </c:pt>
                <c:pt idx="5">
                  <c:v>9.3.4</c:v>
                </c:pt>
                <c:pt idx="6">
                  <c:v>9.4.0</c:v>
                </c:pt>
                <c:pt idx="7">
                  <c:v>9.6.0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65.0</c:v>
                </c:pt>
                <c:pt idx="1">
                  <c:v>65.0</c:v>
                </c:pt>
                <c:pt idx="2">
                  <c:v>64.0</c:v>
                </c:pt>
                <c:pt idx="3">
                  <c:v>68.0</c:v>
                </c:pt>
                <c:pt idx="4">
                  <c:v>68.0</c:v>
                </c:pt>
                <c:pt idx="5">
                  <c:v>69.0</c:v>
                </c:pt>
                <c:pt idx="6">
                  <c:v>71.0</c:v>
                </c:pt>
                <c:pt idx="7">
                  <c:v>25.0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71346992"/>
        <c:axId val="-2071584976"/>
      </c:barChart>
      <c:catAx>
        <c:axId val="207134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584976"/>
        <c:crosses val="autoZero"/>
        <c:auto val="1"/>
        <c:lblAlgn val="ctr"/>
        <c:lblOffset val="100"/>
        <c:noMultiLvlLbl val="0"/>
      </c:catAx>
      <c:valAx>
        <c:axId val="-2071584976"/>
        <c:scaling>
          <c:orientation val="minMax"/>
        </c:scaling>
        <c:delete val="1"/>
        <c:axPos val="r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71346992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7EDE7-4478-8D40-A3E6-C811C10A039D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2EAAA-B514-A044-8883-C34CF642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2EAAA-B514-A044-8883-C34CF642A4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3000" y="427016"/>
            <a:ext cx="6858000" cy="2701769"/>
          </a:xfrm>
          <a:solidFill>
            <a:srgbClr val="002060"/>
          </a:solidFill>
          <a:ln>
            <a:noFill/>
          </a:ln>
        </p:spPr>
        <p:txBody>
          <a:bodyPr anchor="ctr" anchorCtr="1"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4A64-670A-D441-B269-D47E65DF0443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143000" y="3128785"/>
            <a:ext cx="6858000" cy="2406547"/>
            <a:chOff x="1143000" y="3128785"/>
            <a:chExt cx="6858000" cy="2406547"/>
          </a:xfrm>
        </p:grpSpPr>
        <p:grpSp>
          <p:nvGrpSpPr>
            <p:cNvPr id="2" name="Group 1"/>
            <p:cNvGrpSpPr/>
            <p:nvPr/>
          </p:nvGrpSpPr>
          <p:grpSpPr>
            <a:xfrm>
              <a:off x="1143000" y="3128785"/>
              <a:ext cx="6858000" cy="2406547"/>
              <a:chOff x="1524000" y="3128784"/>
              <a:chExt cx="9144000" cy="2406547"/>
            </a:xfrm>
          </p:grpSpPr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1524000" y="3128784"/>
                <a:ext cx="9144000" cy="24065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vert="horz" lIns="91440" tIns="45720" rIns="91440" bIns="182880" rtlCol="0" anchor="b" anchorCtr="1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2100" dirty="0" smtClean="0">
                    <a:ln>
                      <a:noFill/>
                    </a:ln>
                    <a:solidFill>
                      <a:srgbClr val="002060"/>
                    </a:solidFill>
                    <a:latin typeface="Gill Sans" charset="0"/>
                    <a:ea typeface="Gill Sans" charset="0"/>
                    <a:cs typeface="Gill Sans" charset="0"/>
                  </a:rPr>
                  <a:t>Mazin Assanie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2100" dirty="0" smtClean="0">
                    <a:ln>
                      <a:noFill/>
                    </a:ln>
                    <a:solidFill>
                      <a:srgbClr val="002060"/>
                    </a:solidFill>
                    <a:latin typeface="Gill Sans" charset="0"/>
                    <a:ea typeface="Gill Sans" charset="0"/>
                    <a:cs typeface="Gill Sans" charset="0"/>
                  </a:rPr>
                  <a:t>University of Michigan Soar Group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2100" dirty="0" err="1" smtClean="0">
                    <a:ln>
                      <a:noFill/>
                    </a:ln>
                    <a:solidFill>
                      <a:srgbClr val="002060"/>
                    </a:solidFill>
                    <a:latin typeface="Gill Sans" charset="0"/>
                    <a:ea typeface="Gill Sans" charset="0"/>
                    <a:cs typeface="Gill Sans" charset="0"/>
                  </a:rPr>
                  <a:t>mazina@umich.edu</a:t>
                </a:r>
                <a:endPara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9" name="Picture 4" descr="UM-sealTrans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8650" y="3251992"/>
                <a:ext cx="774700" cy="858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1143000" y="3128785"/>
              <a:ext cx="6858000" cy="2406547"/>
              <a:chOff x="1524000" y="3128784"/>
              <a:chExt cx="9144000" cy="2406547"/>
            </a:xfrm>
          </p:grpSpPr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1524000" y="3128784"/>
                <a:ext cx="9144000" cy="24065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vert="horz" lIns="91440" tIns="45720" rIns="91440" bIns="182880" rtlCol="0" anchor="b" anchorCtr="1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2100" dirty="0" smtClean="0">
                    <a:ln>
                      <a:noFill/>
                    </a:ln>
                    <a:solidFill>
                      <a:srgbClr val="002060"/>
                    </a:solidFill>
                    <a:latin typeface="Gill Sans" charset="0"/>
                    <a:ea typeface="Gill Sans" charset="0"/>
                    <a:cs typeface="Gill Sans" charset="0"/>
                  </a:rPr>
                  <a:t>Mazin Assanie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2100" dirty="0" smtClean="0">
                    <a:ln>
                      <a:noFill/>
                    </a:ln>
                    <a:solidFill>
                      <a:srgbClr val="002060"/>
                    </a:solidFill>
                    <a:latin typeface="Gill Sans" charset="0"/>
                    <a:ea typeface="Gill Sans" charset="0"/>
                    <a:cs typeface="Gill Sans" charset="0"/>
                  </a:rPr>
                  <a:t>University of Michigan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US" sz="2100" dirty="0" err="1" smtClean="0">
                    <a:ln>
                      <a:noFill/>
                    </a:ln>
                    <a:solidFill>
                      <a:srgbClr val="002060"/>
                    </a:solidFill>
                    <a:latin typeface="Gill Sans" charset="0"/>
                    <a:ea typeface="Gill Sans" charset="0"/>
                    <a:cs typeface="Gill Sans" charset="0"/>
                  </a:rPr>
                  <a:t>mazina@umich.edu</a:t>
                </a:r>
                <a:endPara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14" name="Picture 4" descr="UM-sealTrans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8355" y="3440157"/>
                <a:ext cx="895291" cy="670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4" descr="UM-sealTransp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264" y="3440158"/>
              <a:ext cx="671468" cy="670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816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0C7E-A9BB-5F44-9959-D4F1D7DB3FEB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8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 rIns="18288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C27-D4FB-7849-AAC7-FA4CFEDFADDB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3000" y="427016"/>
            <a:ext cx="6858000" cy="2701769"/>
          </a:xfrm>
          <a:solidFill>
            <a:srgbClr val="002060"/>
          </a:solidFill>
        </p:spPr>
        <p:txBody>
          <a:bodyPr anchor="ctr" anchorCtr="1"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370C-64A1-5D41-818F-66F941D03753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143000" y="3128785"/>
            <a:ext cx="6858000" cy="2406547"/>
            <a:chOff x="1524000" y="3128784"/>
            <a:chExt cx="9144000" cy="2406547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1524000" y="3128784"/>
              <a:ext cx="9144000" cy="24065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vert="horz" lIns="91440" tIns="45720" rIns="91440" bIns="182880" rtlCol="0" anchor="b" anchorCtr="1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FFFF0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Mazin Assanie</a:t>
              </a:r>
            </a:p>
            <a:p>
              <a:pPr algn="ctr">
                <a:lnSpc>
                  <a:spcPct val="100000"/>
                </a:lnSpc>
              </a:pPr>
              <a:r>
                <a: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University of Michigan Soar Group</a:t>
              </a:r>
            </a:p>
            <a:p>
              <a:pPr algn="ctr">
                <a:lnSpc>
                  <a:spcPct val="100000"/>
                </a:lnSpc>
              </a:pPr>
              <a:r>
                <a:rPr lang="en-US" sz="2100" dirty="0" err="1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mazina@umich.edu</a:t>
              </a:r>
              <a:endParaRPr lang="en-US" sz="2100" dirty="0" smtClean="0">
                <a:ln>
                  <a:noFill/>
                </a:ln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pic>
          <p:nvPicPr>
            <p:cNvPr id="9" name="Picture 4" descr="UM-sealTrans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650" y="3251992"/>
              <a:ext cx="774700" cy="85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1143000" y="3128785"/>
            <a:ext cx="6858000" cy="2406547"/>
            <a:chOff x="1524000" y="3128784"/>
            <a:chExt cx="9144000" cy="2406547"/>
          </a:xfrm>
        </p:grpSpPr>
        <p:sp>
          <p:nvSpPr>
            <p:cNvPr id="13" name="Title 1"/>
            <p:cNvSpPr txBox="1">
              <a:spLocks/>
            </p:cNvSpPr>
            <p:nvPr userDrawn="1"/>
          </p:nvSpPr>
          <p:spPr>
            <a:xfrm>
              <a:off x="1524000" y="3128784"/>
              <a:ext cx="9144000" cy="24065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vert="horz" lIns="91440" tIns="45720" rIns="91440" bIns="182880" rtlCol="0" anchor="b" anchorCtr="1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FFFF0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Mazin Assanie</a:t>
              </a:r>
            </a:p>
            <a:p>
              <a:pPr algn="ctr">
                <a:lnSpc>
                  <a:spcPct val="100000"/>
                </a:lnSpc>
              </a:pPr>
              <a:r>
                <a: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University of Michigan Soar Group</a:t>
              </a:r>
            </a:p>
            <a:p>
              <a:pPr algn="ctr">
                <a:lnSpc>
                  <a:spcPct val="100000"/>
                </a:lnSpc>
              </a:pPr>
              <a:r>
                <a:rPr lang="en-US" sz="2100" dirty="0" err="1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mazina@umich.edu</a:t>
              </a:r>
              <a:endParaRPr lang="en-US" sz="2100" dirty="0" smtClean="0">
                <a:ln>
                  <a:noFill/>
                </a:ln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pic>
          <p:nvPicPr>
            <p:cNvPr id="14" name="Picture 4" descr="UM-sealTransp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650" y="3251992"/>
              <a:ext cx="774700" cy="85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6767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3000" y="427016"/>
            <a:ext cx="6858000" cy="2701769"/>
          </a:xfrm>
          <a:solidFill>
            <a:srgbClr val="002060"/>
          </a:solidFill>
        </p:spPr>
        <p:txBody>
          <a:bodyPr anchor="ctr" anchorCtr="1"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370C-64A1-5D41-818F-66F941D03753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143000" y="3128785"/>
            <a:ext cx="6858000" cy="2406547"/>
            <a:chOff x="1524000" y="3128784"/>
            <a:chExt cx="9144000" cy="2406547"/>
          </a:xfrm>
        </p:grpSpPr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1524000" y="3128784"/>
              <a:ext cx="9144000" cy="24065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vert="horz" lIns="91440" tIns="45720" rIns="91440" bIns="182880" rtlCol="0" anchor="b" anchorCtr="1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FFFF0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Mazin Assanie</a:t>
              </a:r>
            </a:p>
            <a:p>
              <a:pPr algn="ctr">
                <a:lnSpc>
                  <a:spcPct val="100000"/>
                </a:lnSpc>
              </a:pPr>
              <a:r>
                <a:rPr lang="en-US" sz="2100" dirty="0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University of Michigan Soar Group</a:t>
              </a:r>
            </a:p>
            <a:p>
              <a:pPr algn="ctr">
                <a:lnSpc>
                  <a:spcPct val="100000"/>
                </a:lnSpc>
              </a:pPr>
              <a:r>
                <a:rPr lang="en-US" sz="2100" dirty="0" err="1" smtClean="0">
                  <a:ln>
                    <a:noFill/>
                  </a:ln>
                  <a:solidFill>
                    <a:srgbClr val="002060"/>
                  </a:solidFill>
                  <a:latin typeface="Gill Sans" charset="0"/>
                  <a:ea typeface="Gill Sans" charset="0"/>
                  <a:cs typeface="Gill Sans" charset="0"/>
                </a:rPr>
                <a:t>mazina@umich.edu</a:t>
              </a:r>
              <a:endParaRPr lang="en-US" sz="2100" dirty="0" smtClean="0">
                <a:ln>
                  <a:noFill/>
                </a:ln>
                <a:solidFill>
                  <a:srgbClr val="00206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pic>
          <p:nvPicPr>
            <p:cNvPr id="9" name="Picture 4" descr="UM-sealTransp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650" y="3251992"/>
              <a:ext cx="774700" cy="85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742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65126"/>
            <a:ext cx="8575433" cy="805307"/>
          </a:xfrm>
          <a:ln w="22225" cmpd="thinThick">
            <a:solidFill>
              <a:srgbClr val="FFFF00"/>
            </a:solidFill>
            <a:bevel/>
          </a:ln>
        </p:spPr>
        <p:txBody>
          <a:bodyPr lIns="182880" rIns="182880"/>
          <a:lstStyle>
            <a:lvl1pPr>
              <a:defRPr>
                <a:ln w="12700" cmpd="sng">
                  <a:noFill/>
                  <a:prstDash val="solid"/>
                  <a:round/>
                </a:ln>
                <a:solidFill>
                  <a:srgbClr val="FFFF00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18288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1DAA-5FFA-8747-B1F2-89A1E2CF3D96}" type="datetime1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73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 rIns="18288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D7D6-8AD9-4B40-8A29-76AB78D97AC0}" type="datetime1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50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18288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242EF-67B0-114E-B947-7B0A885A13CC}" type="datetime1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1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F49-7C53-194C-993B-0F9D7245DA47}" type="datetime1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1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AA60-DEBD-C245-9879-54E4AACFDFCA}" type="datetime1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5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83248-E5C9-8A44-9067-AB2065385E5F}" type="datetime1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1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365126"/>
            <a:ext cx="8577072" cy="805307"/>
          </a:xfrm>
          <a:prstGeom prst="rect">
            <a:avLst/>
          </a:prstGeom>
          <a:solidFill>
            <a:srgbClr val="002060"/>
          </a:solidFill>
          <a:ln w="25400" cap="rnd" cmpd="tri">
            <a:solidFill>
              <a:srgbClr val="FFFF00"/>
            </a:solidFill>
            <a:bevel/>
          </a:ln>
        </p:spPr>
        <p:txBody>
          <a:bodyPr vert="horz" lIns="18288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381" y="1280161"/>
            <a:ext cx="8285672" cy="489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BEB90-6E14-F444-A852-E16DB4C9082D}" type="datetime1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1C807-B56D-9046-9236-42817ADCE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09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FFFF00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Soar </a:t>
            </a:r>
            <a:r>
              <a:rPr lang="en-US" dirty="0" smtClean="0"/>
              <a:t>9.6.0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and Presentation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8381" y="1241085"/>
            <a:ext cx="7756511" cy="52144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Commands have continually grown over the </a:t>
            </a:r>
            <a:r>
              <a:rPr lang="en-US" sz="2600" dirty="0" smtClean="0"/>
              <a:t>years: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They have been added in an ad hoc fashion often using different styles of option arguments.</a:t>
            </a:r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6/6/17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1" y="365126"/>
            <a:ext cx="8549248" cy="805307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326636"/>
              </p:ext>
            </p:extLst>
          </p:nvPr>
        </p:nvGraphicFramePr>
        <p:xfrm>
          <a:off x="1137138" y="1760415"/>
          <a:ext cx="5873261" cy="3819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4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8381" y="1241085"/>
            <a:ext cx="7756511" cy="52144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Soar 9.4.0’s command list is very long: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b="1" dirty="0" smtClean="0"/>
              <a:t>Discourages exploration of all the tools Soar provides, even among veteran Soar users.</a:t>
            </a:r>
            <a:endParaRPr lang="en-US" sz="26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0" y="365126"/>
            <a:ext cx="7439465" cy="805307"/>
          </a:xfrm>
        </p:spPr>
        <p:txBody>
          <a:bodyPr/>
          <a:lstStyle/>
          <a:p>
            <a:r>
              <a:rPr lang="en-US" dirty="0" smtClean="0"/>
              <a:t>Motivation for streamlining</a:t>
            </a:r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59391" y="1661210"/>
            <a:ext cx="8065593" cy="4275016"/>
          </a:xfrm>
          <a:prstGeom prst="rect">
            <a:avLst/>
          </a:prstGeom>
        </p:spPr>
        <p:txBody>
          <a:bodyPr vert="horz" lIns="91440" tIns="45720" rIns="91440" bIns="45720" numCol="3" spcCol="18288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add-</a:t>
            </a:r>
            <a:r>
              <a:rPr lang="en-US" sz="1600" dirty="0" err="1" smtClean="0"/>
              <a:t>wme</a:t>
            </a:r>
            <a:r>
              <a:rPr lang="en-US" sz="1600" dirty="0" smtClean="0"/>
              <a:t>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alias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allocate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capture-input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chunk-name-format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cli  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clog 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command-to-file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default-</a:t>
            </a:r>
            <a:r>
              <a:rPr lang="en-US" sz="1600" dirty="0" err="1" smtClean="0"/>
              <a:t>wme</a:t>
            </a:r>
            <a:r>
              <a:rPr lang="en-US" sz="1600" dirty="0" smtClean="0"/>
              <a:t>-depth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echo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echo-commands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edit-production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epmem</a:t>
            </a:r>
            <a:endParaRPr lang="en-US" sz="1600" dirty="0" smtClean="0"/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excise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explain-</a:t>
            </a:r>
            <a:r>
              <a:rPr lang="en-US" sz="1600" dirty="0" err="1" smtClean="0"/>
              <a:t>backtraces</a:t>
            </a:r>
            <a:r>
              <a:rPr lang="en-US" sz="1600" dirty="0" smtClean="0"/>
              <a:t>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firing-counts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gds</a:t>
            </a:r>
            <a:r>
              <a:rPr lang="en-US" sz="1600" dirty="0" smtClean="0"/>
              <a:t>-print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gp</a:t>
            </a:r>
            <a:endParaRPr lang="en-US" sz="1600" dirty="0" smtClean="0"/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gp</a:t>
            </a:r>
            <a:r>
              <a:rPr lang="en-US" sz="1600" dirty="0" smtClean="0"/>
              <a:t>-max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help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indifferent-selection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init</a:t>
            </a:r>
            <a:r>
              <a:rPr lang="en-US" sz="1600" dirty="0" smtClean="0"/>
              <a:t>-soar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internal-symbols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learn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load-library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matches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max-chunks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max-dc-time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max-elaborations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max-goal-depth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max-memory-usage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max-nil-output-cycles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memories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multi-attributes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numeric-indifferent-mode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o-support-mode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pbreak</a:t>
            </a:r>
            <a:r>
              <a:rPr lang="en-US" sz="1600" dirty="0" smtClean="0"/>
              <a:t>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port 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predict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preferences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print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production-find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pwatch</a:t>
            </a:r>
            <a:r>
              <a:rPr lang="en-US" sz="1600" dirty="0" smtClean="0"/>
              <a:t>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rand 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remove-</a:t>
            </a:r>
            <a:r>
              <a:rPr lang="en-US" sz="1600" dirty="0" err="1" smtClean="0"/>
              <a:t>wme</a:t>
            </a:r>
            <a:r>
              <a:rPr lang="en-US" sz="1600" dirty="0" smtClean="0"/>
              <a:t>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replay-input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rete-net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rl</a:t>
            </a:r>
            <a:endParaRPr lang="en-US" sz="1600" dirty="0" smtClean="0"/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run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save-</a:t>
            </a:r>
            <a:r>
              <a:rPr lang="en-US" sz="1600" dirty="0" err="1" smtClean="0"/>
              <a:t>backtraces</a:t>
            </a:r>
            <a:r>
              <a:rPr lang="en-US" sz="1600" dirty="0" smtClean="0"/>
              <a:t>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select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set-library-location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set-stop-phase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smem</a:t>
            </a:r>
            <a:endParaRPr lang="en-US" sz="1600" dirty="0" smtClean="0"/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soarnews</a:t>
            </a:r>
            <a:r>
              <a:rPr lang="en-US" sz="1600" dirty="0" smtClean="0"/>
              <a:t>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source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sp</a:t>
            </a:r>
            <a:endParaRPr lang="en-US" sz="1600" dirty="0" smtClean="0"/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srand</a:t>
            </a:r>
            <a:r>
              <a:rPr lang="en-US" sz="1600" dirty="0" smtClean="0"/>
              <a:t>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stats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stop-soar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svs</a:t>
            </a:r>
            <a:endParaRPr lang="en-US" sz="1600" dirty="0" smtClean="0"/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time 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timers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unalias</a:t>
            </a:r>
            <a:r>
              <a:rPr lang="en-US" sz="1600" dirty="0" smtClean="0"/>
              <a:t>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verbose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version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 smtClean="0"/>
              <a:t>waitsnc</a:t>
            </a:r>
            <a:r>
              <a:rPr lang="en-US" sz="1600" dirty="0" smtClean="0"/>
              <a:t>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warnings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watch     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watch-</a:t>
            </a:r>
            <a:r>
              <a:rPr lang="en-US" sz="1600" dirty="0" err="1" smtClean="0"/>
              <a:t>wmes</a:t>
            </a:r>
            <a:r>
              <a:rPr lang="en-US" sz="1600" dirty="0" smtClean="0"/>
              <a:t>              </a:t>
            </a:r>
          </a:p>
          <a:p>
            <a:pPr marL="457200" indent="-457200">
              <a:lnSpc>
                <a:spcPct val="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wma                     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06690" y="0"/>
            <a:ext cx="988989" cy="6721476"/>
            <a:chOff x="8091321" y="1240768"/>
            <a:chExt cx="758432" cy="51545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1321" y="1240768"/>
              <a:ext cx="758432" cy="49260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321" y="6166822"/>
              <a:ext cx="306919" cy="228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90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</a:t>
            </a:r>
            <a:r>
              <a:rPr lang="en-US" dirty="0"/>
              <a:t>tandardize</a:t>
            </a:r>
          </a:p>
          <a:p>
            <a:pPr lvl="1"/>
            <a:r>
              <a:rPr lang="en-US" dirty="0"/>
              <a:t>All commands should use same argument </a:t>
            </a:r>
            <a:r>
              <a:rPr lang="en-US" dirty="0" smtClean="0"/>
              <a:t>style 			</a:t>
            </a:r>
            <a:endParaRPr lang="en-US" dirty="0"/>
          </a:p>
          <a:p>
            <a:pPr lvl="1"/>
            <a:r>
              <a:rPr lang="en-US" dirty="0" smtClean="0"/>
              <a:t>Make command/option names more consistent and intuitive 	(</a:t>
            </a:r>
            <a:r>
              <a:rPr lang="en-US" dirty="0"/>
              <a:t>some progress)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O</a:t>
            </a:r>
            <a:r>
              <a:rPr lang="en-US" dirty="0" smtClean="0"/>
              <a:t>rganize and combine</a:t>
            </a:r>
            <a:endParaRPr lang="en-US" dirty="0"/>
          </a:p>
          <a:p>
            <a:pPr lvl="1"/>
            <a:r>
              <a:rPr lang="en-US" dirty="0" smtClean="0"/>
              <a:t>Hierarchical commands to reduce number of top-level 		(complete)</a:t>
            </a:r>
            <a:br>
              <a:rPr lang="en-US" dirty="0" smtClean="0"/>
            </a:br>
            <a:r>
              <a:rPr lang="en-US" dirty="0" smtClean="0"/>
              <a:t>commands and give users indication of what commands do </a:t>
            </a:r>
            <a:br>
              <a:rPr lang="en-US" dirty="0" smtClean="0"/>
            </a:br>
            <a:r>
              <a:rPr lang="en-US" dirty="0" smtClean="0"/>
              <a:t>and how they relate to each other</a:t>
            </a:r>
            <a:endParaRPr lang="en-US" dirty="0"/>
          </a:p>
          <a:p>
            <a:r>
              <a:rPr lang="en-US" sz="3200" dirty="0">
                <a:solidFill>
                  <a:srgbClr val="002060"/>
                </a:solidFill>
              </a:rPr>
              <a:t>A</a:t>
            </a:r>
            <a:r>
              <a:rPr lang="en-US" dirty="0"/>
              <a:t>meliorate </a:t>
            </a:r>
            <a:r>
              <a:rPr lang="en-US" dirty="0" smtClean="0"/>
              <a:t>presentation					</a:t>
            </a:r>
            <a:endParaRPr lang="en-US" sz="1800" dirty="0"/>
          </a:p>
          <a:p>
            <a:pPr lvl="1"/>
            <a:r>
              <a:rPr lang="en-US" dirty="0"/>
              <a:t>Consistent command feedback and </a:t>
            </a:r>
            <a:r>
              <a:rPr lang="en-US" dirty="0" smtClean="0"/>
              <a:t>output 	</a:t>
            </a:r>
            <a:r>
              <a:rPr lang="en-US" dirty="0"/>
              <a:t>	</a:t>
            </a:r>
            <a:r>
              <a:rPr lang="en-US" dirty="0" smtClean="0"/>
              <a:t>	(</a:t>
            </a:r>
            <a:r>
              <a:rPr lang="en-US" dirty="0"/>
              <a:t>some progress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Improved </a:t>
            </a:r>
            <a:r>
              <a:rPr lang="en-US" dirty="0"/>
              <a:t>help pages and categorized help </a:t>
            </a:r>
            <a:r>
              <a:rPr lang="en-US" dirty="0" smtClean="0"/>
              <a:t>menu 			</a:t>
            </a:r>
            <a:endParaRPr lang="en-US" dirty="0"/>
          </a:p>
          <a:p>
            <a:pPr lvl="1"/>
            <a:r>
              <a:rPr lang="en-US" dirty="0"/>
              <a:t>Quick access to commonly used </a:t>
            </a:r>
            <a:r>
              <a:rPr lang="en-US" dirty="0" smtClean="0"/>
              <a:t>information			(significant progress)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R</a:t>
            </a:r>
            <a:r>
              <a:rPr lang="en-US" dirty="0" smtClean="0"/>
              <a:t>educe</a:t>
            </a:r>
            <a:endParaRPr lang="en-US" dirty="0"/>
          </a:p>
          <a:p>
            <a:pPr lvl="1"/>
            <a:r>
              <a:rPr lang="en-US" dirty="0"/>
              <a:t>Remove obsolete </a:t>
            </a:r>
            <a:r>
              <a:rPr lang="en-US" dirty="0" smtClean="0"/>
              <a:t>commands/settings		</a:t>
            </a:r>
            <a:r>
              <a:rPr lang="en-US" dirty="0"/>
              <a:t>	</a:t>
            </a:r>
            <a:r>
              <a:rPr lang="en-US" dirty="0" smtClean="0"/>
              <a:t>	(</a:t>
            </a:r>
            <a:r>
              <a:rPr lang="en-US" dirty="0"/>
              <a:t>complete)</a:t>
            </a:r>
          </a:p>
          <a:p>
            <a:pPr lvl="1"/>
            <a:r>
              <a:rPr lang="en-US" dirty="0" smtClean="0"/>
              <a:t>Merge commands </a:t>
            </a:r>
            <a:r>
              <a:rPr lang="en-US" dirty="0"/>
              <a:t>that simply change a </a:t>
            </a:r>
            <a:r>
              <a:rPr lang="en-US" dirty="0" smtClean="0"/>
              <a:t>setting			(complete)</a:t>
            </a:r>
            <a:endParaRPr lang="en-US" dirty="0"/>
          </a:p>
          <a:p>
            <a:pPr lvl="1"/>
            <a:r>
              <a:rPr lang="en-US" dirty="0" smtClean="0"/>
              <a:t>Reduce </a:t>
            </a:r>
            <a:r>
              <a:rPr lang="en-US" dirty="0"/>
              <a:t>complexity of more “bloated” </a:t>
            </a:r>
            <a:r>
              <a:rPr lang="en-US" dirty="0" smtClean="0"/>
              <a:t>commands 			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Strategy (2012 Proposal)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Streamlined Commands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71450" lvl="1" algn="ctr">
              <a:spcBef>
                <a:spcPts val="750"/>
              </a:spcBef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6/6/17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Spoiler:  Result of Streamlining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085562"/>
              </p:ext>
            </p:extLst>
          </p:nvPr>
        </p:nvGraphicFramePr>
        <p:xfrm>
          <a:off x="419100" y="1279525"/>
          <a:ext cx="8285163" cy="4897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8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4">
            <a:normAutofit fontScale="475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add-</a:t>
            </a:r>
            <a:r>
              <a:rPr lang="en-US" dirty="0" err="1"/>
              <a:t>wme</a:t>
            </a:r>
            <a:r>
              <a:rPr lang="en-US" dirty="0"/>
              <a:t>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alias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allocate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capture-input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chunk-name-format       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cli   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clog  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command-to-file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default-</a:t>
            </a:r>
            <a:r>
              <a:rPr lang="en-US" dirty="0" err="1"/>
              <a:t>wme</a:t>
            </a:r>
            <a:r>
              <a:rPr lang="en-US" dirty="0"/>
              <a:t>-depth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echo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echo-commands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edit-production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epmem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excise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explain-</a:t>
            </a:r>
            <a:r>
              <a:rPr lang="en-US" dirty="0" err="1"/>
              <a:t>backtraces</a:t>
            </a:r>
            <a:r>
              <a:rPr lang="en-US" dirty="0"/>
              <a:t>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firing-counts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gds</a:t>
            </a:r>
            <a:r>
              <a:rPr lang="en-US" dirty="0"/>
              <a:t>-print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gp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gp</a:t>
            </a:r>
            <a:r>
              <a:rPr lang="en-US" dirty="0"/>
              <a:t>-max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help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indifferent-selection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init</a:t>
            </a:r>
            <a:r>
              <a:rPr lang="en-US" dirty="0"/>
              <a:t>-soar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internal-symbols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learn 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load-library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matches                 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max-chunks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max-dc-time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max-elaborations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max-goal-depth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max-memory-usage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max-nil-output-cycles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memories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multi-attributes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numeric-indifferent-mode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o-support-mode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pbreak</a:t>
            </a:r>
            <a:r>
              <a:rPr lang="en-US" dirty="0"/>
              <a:t>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port                    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predict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preferences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print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production-find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 smtClean="0"/>
              <a:t>pwatch</a:t>
            </a:r>
            <a:r>
              <a:rPr lang="en-US" dirty="0" smtClean="0"/>
              <a:t>                  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rand                    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remove-</a:t>
            </a:r>
            <a:r>
              <a:rPr lang="en-US" dirty="0" err="1"/>
              <a:t>wme</a:t>
            </a:r>
            <a:r>
              <a:rPr lang="en-US" dirty="0"/>
              <a:t>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replay-input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rete-net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rl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run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save-</a:t>
            </a:r>
            <a:r>
              <a:rPr lang="en-US" dirty="0" err="1"/>
              <a:t>backtraces</a:t>
            </a:r>
            <a:r>
              <a:rPr lang="en-US" dirty="0"/>
              <a:t>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select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set-library-location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set-stop-phase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smem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soarnews</a:t>
            </a:r>
            <a:r>
              <a:rPr lang="en-US" dirty="0"/>
              <a:t>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source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sp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srand</a:t>
            </a:r>
            <a:r>
              <a:rPr lang="en-US" dirty="0"/>
              <a:t> 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stats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stop-soar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svs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time  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timers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unalias</a:t>
            </a:r>
            <a:r>
              <a:rPr lang="en-US" dirty="0"/>
              <a:t>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verbose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version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err="1"/>
              <a:t>waitsnc</a:t>
            </a:r>
            <a:r>
              <a:rPr lang="en-US" dirty="0"/>
              <a:t>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warnings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watch     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watch-</a:t>
            </a:r>
            <a:r>
              <a:rPr lang="en-US" dirty="0" err="1"/>
              <a:t>wmes</a:t>
            </a:r>
            <a:r>
              <a:rPr lang="en-US" dirty="0"/>
              <a:t>            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wma  </a:t>
            </a:r>
            <a:endParaRPr lang="en-US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+ file system commands                  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9.4.0 Command List (</a:t>
            </a:r>
            <a:r>
              <a:rPr lang="en-US" dirty="0" err="1" smtClean="0"/>
              <a:t>tl;dr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343" y="1275251"/>
            <a:ext cx="769894" cy="5000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17" y="5939270"/>
            <a:ext cx="385642" cy="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280161"/>
            <a:ext cx="3970162" cy="4896803"/>
          </a:xfrm>
        </p:spPr>
        <p:txBody>
          <a:bodyPr numCol="2" spcCol="182880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alias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chunk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debug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decide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echo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/>
              <a:t>epmem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explain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 smtClean="0"/>
              <a:t>gp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help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output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preferences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print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production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/>
              <a:t>rl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run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save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/>
              <a:t>smem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soar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/>
              <a:t>sp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stats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/>
              <a:t>svs</a:t>
            </a:r>
            <a:endParaRPr lang="en-US" sz="10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trace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/>
              <a:t>visualize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000" dirty="0" err="1" smtClean="0"/>
              <a:t>wm</a:t>
            </a:r>
            <a:endParaRPr lang="en-US" sz="1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 smtClean="0"/>
              <a:t>+ file system commands</a:t>
            </a:r>
            <a:endParaRPr lang="en-US" sz="1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9.6.0 Command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32" y="1360697"/>
            <a:ext cx="4732704" cy="48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How?  EVANESCO!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830277" y="1581494"/>
            <a:ext cx="3021115" cy="496779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00" b="1" dirty="0" smtClean="0">
                <a:ea typeface="Consolas" charset="0"/>
                <a:cs typeface="Consolas" charset="0"/>
              </a:rPr>
              <a:t>Merged 45 commands into 8 new “</a:t>
            </a:r>
            <a:r>
              <a:rPr lang="en-US" sz="2300" b="1" dirty="0" smtClean="0">
                <a:ea typeface="Consolas" charset="0"/>
                <a:cs typeface="Consolas" charset="0"/>
              </a:rPr>
              <a:t>meta-commands”</a:t>
            </a:r>
          </a:p>
          <a:p>
            <a:endParaRPr lang="en-US" sz="2800" b="1" dirty="0" smtClean="0">
              <a:ea typeface="Consolas" charset="0"/>
              <a:cs typeface="Consolas" charset="0"/>
            </a:endParaRP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debug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decide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load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output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production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save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soar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1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wm</a:t>
            </a:r>
            <a:endParaRPr lang="en-US" sz="2100" b="1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Also renamed 2 commands:</a:t>
            </a:r>
            <a:br>
              <a:rPr lang="en-US" dirty="0" smtClean="0">
                <a:ea typeface="Consolas" charset="0"/>
                <a:cs typeface="Consolas" charset="0"/>
              </a:rPr>
            </a:br>
            <a:endParaRPr lang="en-US" dirty="0"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learn -&gt;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chunk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watch -&gt; </a:t>
            </a:r>
            <a:r>
              <a:rPr lang="en-US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trace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74994" y="1581494"/>
            <a:ext cx="326947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 smtClean="0">
                <a:ea typeface="Consolas" charset="0"/>
                <a:cs typeface="Consolas" charset="0"/>
              </a:rPr>
              <a:t>Unchanged:</a:t>
            </a:r>
            <a:r>
              <a:rPr lang="en-US" dirty="0" smtClean="0">
                <a:ea typeface="Consolas" charset="0"/>
                <a:cs typeface="Consolas" charset="0"/>
              </a:rPr>
              <a:t/>
            </a:r>
            <a:br>
              <a:rPr lang="en-US" dirty="0" smtClean="0">
                <a:ea typeface="Consolas" charset="0"/>
                <a:cs typeface="Consolas" charset="0"/>
              </a:rPr>
            </a:br>
            <a:endParaRPr lang="en-US" dirty="0" smtClean="0"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alias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epmem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help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preferences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smem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svs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But added </a:t>
            </a:r>
            <a:r>
              <a:rPr lang="en-US" dirty="0">
                <a:ea typeface="Consolas" charset="0"/>
                <a:cs typeface="Consolas" charset="0"/>
              </a:rPr>
              <a:t>2 </a:t>
            </a:r>
            <a:r>
              <a:rPr lang="en-US" dirty="0" smtClean="0">
                <a:ea typeface="Consolas" charset="0"/>
                <a:cs typeface="Consolas" charset="0"/>
              </a:rPr>
              <a:t>new commands</a:t>
            </a:r>
            <a:br>
              <a:rPr lang="en-US" dirty="0" smtClean="0">
                <a:ea typeface="Consolas" charset="0"/>
                <a:cs typeface="Consolas" charset="0"/>
              </a:rPr>
            </a:br>
            <a:endParaRPr lang="en-US" dirty="0"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explain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visualize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86963" y="1581494"/>
            <a:ext cx="3262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Consolas" charset="0"/>
                <a:cs typeface="Consolas" charset="0"/>
              </a:rPr>
              <a:t>Removed 7 commands</a:t>
            </a:r>
            <a:br>
              <a:rPr lang="en-US" dirty="0" smtClean="0">
                <a:ea typeface="Consolas" charset="0"/>
                <a:cs typeface="Consolas" charset="0"/>
              </a:rPr>
            </a:br>
            <a:endParaRPr lang="en-US" dirty="0" smtClean="0"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edit-production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explain-backtraces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o-support-mode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save-backtraces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set-library-location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mr-IN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soarnews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Merged 4 commands into existing commands</a:t>
            </a:r>
            <a:br>
              <a:rPr lang="en-US" dirty="0" smtClean="0">
                <a:ea typeface="Consolas" charset="0"/>
                <a:cs typeface="Consolas" charset="0"/>
              </a:rPr>
            </a:br>
            <a:endParaRPr lang="en-US" dirty="0"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chunk-name-format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max-chunks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gds</a:t>
            </a: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-print</a:t>
            </a:r>
            <a:endParaRPr lang="en-US" sz="17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685800" lvl="1" indent="-342900">
              <a:buFont typeface="+mj-lt"/>
              <a:buAutoNum type="arabicPeriod"/>
            </a:pPr>
            <a:r>
              <a:rPr lang="en-US" sz="17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unalias</a:t>
            </a:r>
            <a:endParaRPr lang="en-US" sz="1700" dirty="0" smtClean="0">
              <a:solidFill>
                <a:schemeClr val="bg1">
                  <a:lumMod val="50000"/>
                </a:schemeClr>
              </a:solidFill>
              <a:ea typeface="Consolas" charset="0"/>
              <a:cs typeface="Consola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82666" y="5152038"/>
            <a:ext cx="70338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266240" y="2406056"/>
            <a:ext cx="703384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-7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787998" y="4977524"/>
            <a:ext cx="703384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870883" y="3528317"/>
            <a:ext cx="703384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-45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870883" y="2576067"/>
            <a:ext cx="70338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Commands and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242EF-67B0-114E-B947-7B0A885A13CC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9" y="1857093"/>
            <a:ext cx="8835934" cy="3437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538" y="5502295"/>
            <a:ext cx="787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 This is just to show grouping.  There are more detailed slides for most of these commands later in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81" y="1394982"/>
            <a:ext cx="5600375" cy="4003736"/>
          </a:xfrm>
        </p:spPr>
        <p:txBody>
          <a:bodyPr>
            <a:noAutofit/>
          </a:bodyPr>
          <a:lstStyle/>
          <a:p>
            <a:r>
              <a:rPr lang="en-US" dirty="0" smtClean="0"/>
              <a:t>9.6.0 </a:t>
            </a:r>
            <a:r>
              <a:rPr lang="en-US" dirty="0"/>
              <a:t>is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non-beta release in over 2.5 </a:t>
            </a:r>
            <a:r>
              <a:rPr lang="en-US" dirty="0" smtClean="0"/>
              <a:t>years</a:t>
            </a:r>
          </a:p>
          <a:p>
            <a:pPr lvl="1"/>
            <a:r>
              <a:rPr lang="en-US" sz="2000" dirty="0" smtClean="0"/>
              <a:t>Many new features and fixes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9.6.0 is 1</a:t>
            </a:r>
            <a:r>
              <a:rPr lang="en-US" baseline="30000" dirty="0" smtClean="0"/>
              <a:t>st</a:t>
            </a:r>
            <a:r>
              <a:rPr lang="en-US" dirty="0" smtClean="0"/>
              <a:t> official release based on </a:t>
            </a:r>
            <a:r>
              <a:rPr lang="en-US" dirty="0" smtClean="0"/>
              <a:t>a research branch that had many low-level changes</a:t>
            </a:r>
            <a:endParaRPr lang="en-US" dirty="0" smtClean="0"/>
          </a:p>
          <a:p>
            <a:pPr lvl="1"/>
            <a:r>
              <a:rPr lang="en-US" sz="2000" dirty="0" smtClean="0"/>
              <a:t>Forked from the 9.3 branch in 2013</a:t>
            </a:r>
          </a:p>
          <a:p>
            <a:pPr lvl="1"/>
            <a:r>
              <a:rPr lang="en-US" sz="2000" dirty="0" smtClean="0"/>
              <a:t>Developed in parallel with 9.4 branch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version with all 3 platforms in 1 </a:t>
            </a:r>
            <a:r>
              <a:rPr lang="en-US" sz="2400" dirty="0" smtClean="0"/>
              <a:t>download</a:t>
            </a:r>
          </a:p>
          <a:p>
            <a:endParaRPr lang="en-US" sz="2400" dirty="0" smtClean="0"/>
          </a:p>
          <a:p>
            <a:r>
              <a:rPr lang="en-US" sz="2400" dirty="0" smtClean="0"/>
              <a:t>No 32-bit binary downloads</a:t>
            </a:r>
            <a:endParaRPr lang="en-US" sz="2400" dirty="0" smtClean="0"/>
          </a:p>
          <a:p>
            <a:pPr lvl="1"/>
            <a:r>
              <a:rPr lang="en-US" sz="2000" dirty="0" smtClean="0"/>
              <a:t>32-bit support will stil</a:t>
            </a:r>
            <a:r>
              <a:rPr lang="en-US" sz="2000" dirty="0" smtClean="0"/>
              <a:t>l be maintained/tested but</a:t>
            </a:r>
            <a:r>
              <a:rPr lang="en-US" sz="2000" dirty="0" smtClean="0"/>
              <a:t> users will need to build from source.</a:t>
            </a:r>
            <a:endParaRPr lang="en-US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6AEB-B438-274B-B127-CA4CF091ACB5}" type="datetime1">
              <a:rPr lang="en-US" smtClean="0"/>
              <a:t>6/5/17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12" y="1782047"/>
            <a:ext cx="3293830" cy="39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440" y="1349819"/>
            <a:ext cx="4763219" cy="30009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Nuggets</a:t>
            </a:r>
          </a:p>
          <a:p>
            <a:pPr lvl="1"/>
            <a:r>
              <a:rPr lang="en-US" sz="2400" dirty="0"/>
              <a:t>Soar 9.6.0 has 25 core commands</a:t>
            </a:r>
            <a:endParaRPr lang="en-US" sz="2400" dirty="0" smtClean="0"/>
          </a:p>
          <a:p>
            <a:pPr lvl="1"/>
            <a:r>
              <a:rPr lang="en-US" sz="2400" b="1" dirty="0" smtClean="0"/>
              <a:t>99% backwards compatible</a:t>
            </a:r>
          </a:p>
          <a:p>
            <a:pPr lvl="2"/>
            <a:r>
              <a:rPr lang="en-US" sz="2100" dirty="0" smtClean="0"/>
              <a:t>Even ‘help’ with an old command name will still work</a:t>
            </a:r>
          </a:p>
          <a:p>
            <a:pPr lvl="1"/>
            <a:r>
              <a:rPr lang="en-US" sz="2400" b="1" dirty="0" smtClean="0"/>
              <a:t>Soar accepts partial commands and sub-commands!</a:t>
            </a:r>
          </a:p>
          <a:p>
            <a:pPr lvl="2"/>
            <a:r>
              <a:rPr lang="en-US" sz="2100" dirty="0" smtClean="0"/>
              <a:t>“so in” is so in in Soar 9.6.0</a:t>
            </a:r>
            <a:endParaRPr lang="en-US" sz="2100" dirty="0"/>
          </a:p>
          <a:p>
            <a:pPr lvl="1"/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Nuggets and Coal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4320" y="4350793"/>
            <a:ext cx="8431372" cy="197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Lumps of Coal</a:t>
            </a:r>
          </a:p>
          <a:p>
            <a:pPr lvl="1"/>
            <a:r>
              <a:rPr lang="en-US" sz="2400" dirty="0" smtClean="0"/>
              <a:t>Command argument styles are still not consistent</a:t>
            </a:r>
          </a:p>
          <a:p>
            <a:pPr lvl="1"/>
            <a:r>
              <a:rPr lang="en-US" sz="2400" dirty="0" smtClean="0"/>
              <a:t>Help </a:t>
            </a:r>
            <a:r>
              <a:rPr lang="en-US" sz="2400" dirty="0"/>
              <a:t>entries are now even more cumbersome</a:t>
            </a:r>
          </a:p>
          <a:p>
            <a:pPr lvl="1"/>
            <a:r>
              <a:rPr lang="en-US" sz="2400" dirty="0" smtClean="0"/>
              <a:t>Many choices were subjective or determined by how easy they were to quickly implement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086788"/>
              </p:ext>
            </p:extLst>
          </p:nvPr>
        </p:nvGraphicFramePr>
        <p:xfrm>
          <a:off x="5067659" y="1597536"/>
          <a:ext cx="3668153" cy="2338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50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and Summary Screens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Many of the new commands and meta-commands now have the ability to show a quick print-out of commonly used information.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2180369"/>
            <a:ext cx="3720617" cy="4358543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2300" b="1" dirty="0" smtClean="0"/>
              <a:t>Summary Screens:</a:t>
            </a:r>
          </a:p>
          <a:p>
            <a:pPr marL="514350" lvl="2">
              <a:spcBef>
                <a:spcPts val="750"/>
              </a:spcBef>
            </a:pPr>
            <a:r>
              <a:rPr lang="en-US" sz="1950" dirty="0" smtClean="0"/>
              <a:t>Show stats related to a system</a:t>
            </a:r>
          </a:p>
          <a:p>
            <a:pPr marL="514350" lvl="2">
              <a:spcBef>
                <a:spcPts val="750"/>
              </a:spcBef>
            </a:pPr>
            <a:r>
              <a:rPr lang="en-US" sz="1950" dirty="0" smtClean="0"/>
              <a:t>Shows current </a:t>
            </a:r>
            <a:r>
              <a:rPr lang="en-US" sz="1950" dirty="0"/>
              <a:t>value of </a:t>
            </a:r>
            <a:r>
              <a:rPr lang="en-US" sz="1950" dirty="0" smtClean="0"/>
              <a:t>the </a:t>
            </a:r>
            <a:r>
              <a:rPr lang="en-US" sz="1950" dirty="0"/>
              <a:t>system’s </a:t>
            </a:r>
            <a:r>
              <a:rPr lang="en-US" sz="1950" i="1" dirty="0" smtClean="0"/>
              <a:t>most important </a:t>
            </a:r>
            <a:r>
              <a:rPr lang="en-US" sz="1950" dirty="0" smtClean="0"/>
              <a:t>settings</a:t>
            </a:r>
          </a:p>
          <a:p>
            <a:pPr marL="514350" lvl="2">
              <a:spcBef>
                <a:spcPts val="750"/>
              </a:spcBef>
            </a:pPr>
            <a:endParaRPr lang="en-US" sz="1950" dirty="0"/>
          </a:p>
          <a:p>
            <a:pPr marL="0" indent="0">
              <a:buNone/>
            </a:pPr>
            <a:r>
              <a:rPr lang="en-US" sz="2300" b="1" dirty="0" smtClean="0">
                <a:solidFill>
                  <a:schemeClr val="bg1">
                    <a:lumMod val="50000"/>
                  </a:schemeClr>
                </a:solidFill>
              </a:rPr>
              <a:t>Settings Screens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Show all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sub-commands, options and legal values for options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Shows all settings with their current values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Each sub-command or setting has a one-line help description</a:t>
            </a:r>
          </a:p>
          <a:p>
            <a:pPr marL="0" lvl="1" indent="0">
              <a:spcBef>
                <a:spcPts val="750"/>
              </a:spcBef>
              <a:buNone/>
            </a:pPr>
            <a:endParaRPr lang="en-US" sz="2000" dirty="0" smtClean="0"/>
          </a:p>
          <a:p>
            <a:pPr marL="0" lvl="1" indent="0">
              <a:spcBef>
                <a:spcPts val="750"/>
              </a:spcBef>
              <a:buNone/>
            </a:pPr>
            <a:endParaRPr lang="en-US" sz="20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Summary Information More Quickly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37" y="2180369"/>
            <a:ext cx="3501747" cy="1867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3994937" y="4315952"/>
            <a:ext cx="4854816" cy="2314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4320" y="1170433"/>
            <a:ext cx="8408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These screens are intended to reduce the need to </a:t>
            </a:r>
            <a:r>
              <a:rPr lang="en-US" sz="2000" dirty="0" smtClean="0"/>
              <a:t>find </a:t>
            </a:r>
            <a:r>
              <a:rPr lang="en-US" sz="2000" dirty="0"/>
              <a:t>stats or scroll through the much longer, more verbose help entries.</a:t>
            </a:r>
          </a:p>
        </p:txBody>
      </p:sp>
    </p:spTree>
    <p:extLst>
      <p:ext uri="{BB962C8B-B14F-4D97-AF65-F5344CB8AC3E}">
        <p14:creationId xmlns:p14="http://schemas.microsoft.com/office/powerpoint/2010/main" val="20965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Summary Screens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4320" y="1208492"/>
            <a:ext cx="41421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Accessed </a:t>
            </a:r>
            <a:r>
              <a:rPr lang="en-US" sz="2400" dirty="0"/>
              <a:t>by issuing </a:t>
            </a:r>
            <a:r>
              <a:rPr lang="en-US" sz="2400" dirty="0" smtClean="0"/>
              <a:t>one the </a:t>
            </a:r>
            <a:r>
              <a:rPr lang="en-US" sz="2400" dirty="0"/>
              <a:t>command </a:t>
            </a:r>
            <a:r>
              <a:rPr lang="en-US" sz="2400" dirty="0" smtClean="0"/>
              <a:t>to the right </a:t>
            </a:r>
            <a:r>
              <a:rPr lang="en-US" sz="2400" b="1" i="1" dirty="0" smtClean="0"/>
              <a:t>with </a:t>
            </a:r>
            <a:r>
              <a:rPr lang="en-US" sz="2400" b="1" i="1" dirty="0"/>
              <a:t>no </a:t>
            </a:r>
            <a:r>
              <a:rPr lang="en-US" sz="2400" b="1" i="1" dirty="0" smtClean="0"/>
              <a:t>arguments</a:t>
            </a:r>
          </a:p>
          <a:p>
            <a:pPr marL="285750" indent="-285750">
              <a:buFont typeface="Arial" charset="0"/>
              <a:buChar char="•"/>
            </a:pPr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6" y="2487474"/>
            <a:ext cx="7252589" cy="3868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8569" y="1350779"/>
            <a:ext cx="3780693" cy="1022519"/>
          </a:xfrm>
          <a:prstGeom prst="rect">
            <a:avLst/>
          </a:prstGeom>
        </p:spPr>
        <p:txBody>
          <a:bodyPr wrap="square" numCol="2"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chunk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decide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explain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output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production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smem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soar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2180369"/>
            <a:ext cx="3720617" cy="4358543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2300" b="1" dirty="0" smtClean="0">
                <a:solidFill>
                  <a:schemeClr val="bg1">
                    <a:lumMod val="50000"/>
                  </a:schemeClr>
                </a:solidFill>
              </a:rPr>
              <a:t>Summary Screens:</a:t>
            </a:r>
          </a:p>
          <a:p>
            <a:pPr marL="514350" lvl="2">
              <a:spcBef>
                <a:spcPts val="750"/>
              </a:spcBef>
            </a:pPr>
            <a:r>
              <a:rPr lang="en-US" sz="1950" dirty="0" smtClean="0">
                <a:solidFill>
                  <a:schemeClr val="bg1">
                    <a:lumMod val="50000"/>
                  </a:schemeClr>
                </a:solidFill>
              </a:rPr>
              <a:t>Show stats related to a system</a:t>
            </a:r>
          </a:p>
          <a:p>
            <a:pPr marL="514350" lvl="2">
              <a:spcBef>
                <a:spcPts val="750"/>
              </a:spcBef>
            </a:pPr>
            <a:r>
              <a:rPr lang="en-US" sz="1950" dirty="0" smtClean="0">
                <a:solidFill>
                  <a:schemeClr val="bg1">
                    <a:lumMod val="50000"/>
                  </a:schemeClr>
                </a:solidFill>
              </a:rPr>
              <a:t>Shows current </a:t>
            </a:r>
            <a:r>
              <a:rPr lang="en-US" sz="1950" dirty="0">
                <a:solidFill>
                  <a:schemeClr val="bg1">
                    <a:lumMod val="50000"/>
                  </a:schemeClr>
                </a:solidFill>
              </a:rPr>
              <a:t>value of </a:t>
            </a:r>
            <a:r>
              <a:rPr lang="en-US" sz="1950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1950" dirty="0">
                <a:solidFill>
                  <a:schemeClr val="bg1">
                    <a:lumMod val="50000"/>
                  </a:schemeClr>
                </a:solidFill>
              </a:rPr>
              <a:t>system’s </a:t>
            </a:r>
            <a:r>
              <a:rPr lang="en-US" sz="1950" i="1" dirty="0" smtClean="0">
                <a:solidFill>
                  <a:schemeClr val="bg1">
                    <a:lumMod val="50000"/>
                  </a:schemeClr>
                </a:solidFill>
              </a:rPr>
              <a:t>most important </a:t>
            </a:r>
            <a:r>
              <a:rPr lang="en-US" sz="1950" dirty="0" smtClean="0">
                <a:solidFill>
                  <a:schemeClr val="bg1">
                    <a:lumMod val="50000"/>
                  </a:schemeClr>
                </a:solidFill>
              </a:rPr>
              <a:t>settings</a:t>
            </a:r>
          </a:p>
          <a:p>
            <a:pPr marL="514350" lvl="2">
              <a:spcBef>
                <a:spcPts val="750"/>
              </a:spcBef>
            </a:pPr>
            <a:endParaRPr lang="en-US" sz="1950" dirty="0"/>
          </a:p>
          <a:p>
            <a:pPr marL="0" indent="0">
              <a:buNone/>
            </a:pPr>
            <a:r>
              <a:rPr lang="en-US" sz="2300" b="1" dirty="0" smtClean="0"/>
              <a:t>Settings Screens</a:t>
            </a:r>
          </a:p>
          <a:p>
            <a:pPr lvl="1"/>
            <a:r>
              <a:rPr lang="en-US" dirty="0" smtClean="0"/>
              <a:t>Show all </a:t>
            </a:r>
            <a:r>
              <a:rPr lang="en-US" dirty="0" smtClean="0"/>
              <a:t>sub-commands, options and legal values for options</a:t>
            </a:r>
          </a:p>
          <a:p>
            <a:pPr lvl="1"/>
            <a:r>
              <a:rPr lang="en-US" dirty="0" smtClean="0"/>
              <a:t>Shows all settings with their current values</a:t>
            </a:r>
          </a:p>
          <a:p>
            <a:pPr lvl="1"/>
            <a:r>
              <a:rPr lang="en-US" dirty="0" smtClean="0"/>
              <a:t>Each sub-command or setting has a one-line help description</a:t>
            </a:r>
          </a:p>
          <a:p>
            <a:pPr lvl="1"/>
            <a:endParaRPr lang="en-US" dirty="0" smtClean="0"/>
          </a:p>
          <a:p>
            <a:pPr marL="171450" lvl="1">
              <a:spcBef>
                <a:spcPts val="750"/>
              </a:spcBef>
            </a:pPr>
            <a:endParaRPr lang="en-US" sz="2000" dirty="0" smtClean="0"/>
          </a:p>
          <a:p>
            <a:pPr marL="0" lvl="1" indent="0">
              <a:spcBef>
                <a:spcPts val="750"/>
              </a:spcBef>
              <a:buNone/>
            </a:pPr>
            <a:endParaRPr lang="en-US" sz="20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Settings Information More Quickly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4320" y="1170433"/>
            <a:ext cx="8408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These screens are intended to reduce the need to find stats or scroll through the much longer, more verbose help entries.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4699941" y="1548254"/>
            <a:ext cx="2868943" cy="980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41" y="2681568"/>
            <a:ext cx="4318334" cy="40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6/6/17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Settings Screens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4320" y="1280160"/>
            <a:ext cx="25235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Accessed </a:t>
            </a:r>
            <a:r>
              <a:rPr lang="en-US" sz="2000" dirty="0"/>
              <a:t>by issuing </a:t>
            </a:r>
            <a:r>
              <a:rPr lang="en-US" sz="2000" dirty="0" smtClean="0"/>
              <a:t>a command </a:t>
            </a:r>
            <a:r>
              <a:rPr lang="en-US" sz="2000" b="1" dirty="0" smtClean="0"/>
              <a:t>followed by a ‘?’</a:t>
            </a:r>
            <a:r>
              <a:rPr lang="en-US" sz="2000" dirty="0" smtClean="0"/>
              <a:t>:</a:t>
            </a:r>
            <a:endParaRPr lang="en-US" sz="2000" b="1" dirty="0" smtClean="0"/>
          </a:p>
          <a:p>
            <a:pPr marL="285750" indent="-285750">
              <a:buFont typeface="Arial" charset="0"/>
              <a:buChar char="•"/>
            </a:pPr>
            <a:endParaRPr lang="en-US" b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chunk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debug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decide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explain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load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output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production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save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soar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smem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trace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visualize ?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wm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?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b="1" dirty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endParaRPr lang="en-US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908" y="1469396"/>
            <a:ext cx="6040116" cy="48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2180369"/>
            <a:ext cx="3720617" cy="4358543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2300" b="1" dirty="0"/>
              <a:t>Summary Screens:</a:t>
            </a:r>
          </a:p>
          <a:p>
            <a:pPr marL="514350" lvl="2">
              <a:spcBef>
                <a:spcPts val="750"/>
              </a:spcBef>
            </a:pPr>
            <a:r>
              <a:rPr lang="en-US" sz="1950" dirty="0"/>
              <a:t>Show stats related to a system</a:t>
            </a:r>
          </a:p>
          <a:p>
            <a:pPr marL="514350" lvl="2">
              <a:spcBef>
                <a:spcPts val="750"/>
              </a:spcBef>
            </a:pPr>
            <a:r>
              <a:rPr lang="en-US" sz="1950" dirty="0"/>
              <a:t>Shows current value of the system’s </a:t>
            </a:r>
            <a:r>
              <a:rPr lang="en-US" sz="1950" i="1" dirty="0"/>
              <a:t>most important </a:t>
            </a:r>
            <a:r>
              <a:rPr lang="en-US" sz="1950" dirty="0"/>
              <a:t>settings</a:t>
            </a:r>
          </a:p>
          <a:p>
            <a:pPr marL="514350" lvl="2">
              <a:spcBef>
                <a:spcPts val="750"/>
              </a:spcBef>
            </a:pPr>
            <a:endParaRPr lang="en-US" sz="1950" dirty="0"/>
          </a:p>
          <a:p>
            <a:pPr marL="0" indent="0">
              <a:buNone/>
            </a:pPr>
            <a:r>
              <a:rPr lang="en-US" sz="2300" b="1" dirty="0"/>
              <a:t>Settings Screens</a:t>
            </a:r>
          </a:p>
          <a:p>
            <a:pPr lvl="1"/>
            <a:r>
              <a:rPr lang="en-US" dirty="0"/>
              <a:t>Show all sub-commands, options and legal values for options</a:t>
            </a:r>
          </a:p>
          <a:p>
            <a:pPr lvl="1"/>
            <a:r>
              <a:rPr lang="en-US" dirty="0"/>
              <a:t>Shows all settings with their current values</a:t>
            </a:r>
          </a:p>
          <a:p>
            <a:pPr lvl="1"/>
            <a:r>
              <a:rPr lang="en-US" dirty="0"/>
              <a:t>Each sub-command or setting has a one-line help description</a:t>
            </a:r>
          </a:p>
          <a:p>
            <a:pPr marL="3429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171450" lvl="1">
              <a:spcBef>
                <a:spcPts val="750"/>
              </a:spcBef>
            </a:pPr>
            <a:endParaRPr lang="en-US" sz="2000" dirty="0" smtClean="0"/>
          </a:p>
          <a:p>
            <a:pPr marL="0" lvl="1" indent="0">
              <a:spcBef>
                <a:spcPts val="750"/>
              </a:spcBef>
              <a:buNone/>
            </a:pPr>
            <a:endParaRPr lang="en-US" sz="20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Commands Have These Screens?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65418" y="1524376"/>
            <a:ext cx="340751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Commands with summary screens: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chunk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decide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explain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output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production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smem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soar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 smtClean="0"/>
          </a:p>
          <a:p>
            <a:r>
              <a:rPr lang="en-US" sz="1600" b="1" dirty="0" smtClean="0"/>
              <a:t>Commands </a:t>
            </a:r>
            <a:r>
              <a:rPr lang="en-US" sz="1600" b="1" dirty="0"/>
              <a:t>with settings screens: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chunk*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debug*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decide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explain*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load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output*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production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save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soar*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smem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trace*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visualize*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wm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78314" y="5617687"/>
            <a:ext cx="22714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1400" dirty="0" smtClean="0"/>
              <a:t>* Command has one-line </a:t>
            </a:r>
            <a:r>
              <a:rPr lang="en-US" sz="1400" dirty="0"/>
              <a:t>help description for each sub-command or setting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39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Commands and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685" y="1255327"/>
            <a:ext cx="6653553" cy="296059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“Meta-Commands</a:t>
            </a:r>
            <a:r>
              <a:rPr lang="en-US" dirty="0" smtClean="0"/>
              <a:t>”:  soar, load and save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00818"/>
            <a:ext cx="3437386" cy="203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14" y="4339889"/>
            <a:ext cx="3430336" cy="19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5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“Meta-Commands</a:t>
            </a:r>
            <a:r>
              <a:rPr lang="en-US" dirty="0" smtClean="0"/>
              <a:t>”: output, decide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72394" y="1299368"/>
            <a:ext cx="4945238" cy="256508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1DAA-5FFA-8747-B1F2-89A1E2CF3D96}" type="datetime1">
              <a:rPr lang="en-US" smtClean="0"/>
              <a:t>6/7/17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3993384"/>
            <a:ext cx="4117927" cy="26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280161"/>
            <a:ext cx="7905004" cy="5076190"/>
          </a:xfrm>
        </p:spPr>
        <p:txBody>
          <a:bodyPr numCol="1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Three key </a:t>
            </a:r>
            <a:r>
              <a:rPr lang="en-US" sz="2800" dirty="0"/>
              <a:t>new capabilities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Explanation-based rule learning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Instance-based </a:t>
            </a:r>
            <a:r>
              <a:rPr lang="en-US" sz="2000" dirty="0"/>
              <a:t>semantic memory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Spreading </a:t>
            </a:r>
            <a:r>
              <a:rPr lang="en-US" sz="2000" dirty="0"/>
              <a:t>semantic memory activation (beta</a:t>
            </a:r>
            <a:r>
              <a:rPr lang="en-US" sz="2000" dirty="0" smtClean="0"/>
              <a:t>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User interface improvements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Streamlined commands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Summary and settings </a:t>
            </a:r>
            <a:r>
              <a:rPr lang="en-US" sz="2000" dirty="0" smtClean="0"/>
              <a:t>screens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New commands and options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Improved </a:t>
            </a:r>
            <a:r>
              <a:rPr lang="en-US" sz="2000" dirty="0"/>
              <a:t>agent inspection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1600" dirty="0" smtClean="0"/>
              <a:t>Rule explanations</a:t>
            </a:r>
            <a:endParaRPr lang="en-US" sz="1600" dirty="0"/>
          </a:p>
          <a:p>
            <a:pPr marL="1143000" lvl="2" indent="-457200">
              <a:buFont typeface="+mj-lt"/>
              <a:buAutoNum type="arabicPeriod"/>
            </a:pPr>
            <a:r>
              <a:rPr lang="en-US" sz="1600" dirty="0" smtClean="0"/>
              <a:t>Visualization of learning and memory systems</a:t>
            </a:r>
            <a:endParaRPr lang="en-US" sz="1600" dirty="0"/>
          </a:p>
          <a:p>
            <a:pPr marL="1143000" lvl="2" indent="-457200">
              <a:buFont typeface="+mj-lt"/>
              <a:buAutoNum type="arabicPeriod"/>
            </a:pPr>
            <a:r>
              <a:rPr lang="en-US" sz="1600" dirty="0" smtClean="0"/>
              <a:t>Agent-controlled debug output and changes </a:t>
            </a:r>
            <a:r>
              <a:rPr lang="en-US" sz="1600" dirty="0"/>
              <a:t>to execution trace settings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Improved </a:t>
            </a:r>
            <a:r>
              <a:rPr lang="en-US" sz="2800" dirty="0"/>
              <a:t>robustness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Nuggets and Coals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8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“Meta-Commands”: production and </a:t>
            </a:r>
            <a:r>
              <a:rPr lang="en-US" dirty="0" err="1" smtClean="0"/>
              <a:t>wm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321" y="1299069"/>
            <a:ext cx="4396152" cy="459373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1DAA-5FFA-8747-B1F2-89A1E2CF3D96}" type="datetime1">
              <a:rPr lang="en-US" smtClean="0"/>
              <a:t>6/6/17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30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2910" y="1299069"/>
            <a:ext cx="4008481" cy="40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“Meta-Commands”: explain and visualize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1DAA-5FFA-8747-B1F2-89A1E2CF3D96}" type="datetime1">
              <a:rPr lang="en-US" smtClean="0"/>
              <a:t>6/7/17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2815" y="1409574"/>
            <a:ext cx="5720081" cy="230841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56038" y="3889239"/>
            <a:ext cx="5213634" cy="24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Save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81" y="1592363"/>
            <a:ext cx="38862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new save command adds the ability to save rules directly to a file</a:t>
            </a: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save agent</a:t>
            </a:r>
          </a:p>
          <a:p>
            <a:pPr lvl="2"/>
            <a:r>
              <a:rPr lang="en-US" sz="1600" dirty="0" smtClean="0"/>
              <a:t>Saves all rules</a:t>
            </a:r>
          </a:p>
          <a:p>
            <a:pPr lvl="2"/>
            <a:r>
              <a:rPr lang="en-US" sz="1600" dirty="0" smtClean="0"/>
              <a:t>Saves content of semantic memory</a:t>
            </a:r>
          </a:p>
          <a:p>
            <a:pPr lvl="2"/>
            <a:r>
              <a:rPr lang="en-US" sz="1600" dirty="0" smtClean="0"/>
              <a:t>Saves some commonly used settings</a:t>
            </a: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save chunks</a:t>
            </a:r>
          </a:p>
          <a:p>
            <a:pPr lvl="2"/>
            <a:r>
              <a:rPr lang="en-US" sz="1600" dirty="0" smtClean="0"/>
              <a:t>Saves only newly learned rules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23884" y="1587723"/>
            <a:ext cx="3591466" cy="435133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1DAA-5FFA-8747-B1F2-89A1E2CF3D96}" type="datetime1">
              <a:rPr lang="en-US" smtClean="0"/>
              <a:t>6/5/17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900" b="1" dirty="0" err="1" smtClean="0">
                <a:solidFill>
                  <a:srgbClr val="0000FF"/>
                </a:solidFill>
              </a:rPr>
              <a:t>smem</a:t>
            </a:r>
            <a:r>
              <a:rPr lang="en-US" sz="3900" b="1" dirty="0" smtClean="0">
                <a:solidFill>
                  <a:srgbClr val="0000FF"/>
                </a:solidFill>
              </a:rPr>
              <a:t> --export &lt;filename&gt; [</a:t>
            </a:r>
            <a:r>
              <a:rPr lang="en-US" sz="3900" b="1" dirty="0" err="1" smtClean="0">
                <a:solidFill>
                  <a:srgbClr val="0000FF"/>
                </a:solidFill>
              </a:rPr>
              <a:t>lti</a:t>
            </a:r>
            <a:r>
              <a:rPr lang="en-US" sz="3900" b="1" dirty="0" smtClean="0">
                <a:solidFill>
                  <a:srgbClr val="0000FF"/>
                </a:solidFill>
              </a:rPr>
              <a:t>-id]</a:t>
            </a:r>
          </a:p>
          <a:p>
            <a:pPr lvl="1"/>
            <a:endParaRPr lang="en-US" sz="3500" dirty="0" smtClean="0"/>
          </a:p>
          <a:p>
            <a:pPr lvl="1"/>
            <a:r>
              <a:rPr lang="en-US" sz="3500" dirty="0" smtClean="0"/>
              <a:t>Will export your </a:t>
            </a:r>
            <a:r>
              <a:rPr lang="en-US" sz="3500" dirty="0" err="1" smtClean="0"/>
              <a:t>smem</a:t>
            </a:r>
            <a:r>
              <a:rPr lang="en-US" sz="3500" dirty="0" smtClean="0"/>
              <a:t> database into a text file composed of a sequence of </a:t>
            </a:r>
            <a:r>
              <a:rPr lang="en-US" sz="3500" dirty="0" err="1" smtClean="0"/>
              <a:t>smem</a:t>
            </a:r>
            <a:r>
              <a:rPr lang="en-US" sz="3500" dirty="0" smtClean="0"/>
              <a:t> --adds</a:t>
            </a:r>
          </a:p>
          <a:p>
            <a:pPr lvl="1"/>
            <a:r>
              <a:rPr lang="en-US" sz="3500" dirty="0" smtClean="0"/>
              <a:t>This file can be sourced into any new version of Soar we release</a:t>
            </a:r>
          </a:p>
          <a:p>
            <a:endParaRPr lang="en-US" dirty="0" smtClean="0"/>
          </a:p>
          <a:p>
            <a:r>
              <a:rPr lang="en-US" dirty="0" smtClean="0"/>
              <a:t>Note:  We have a special version of Soar 9.4.0 that will allow you to export 9.4.0 database so that you can import them into 9.6.0.  Contact me if you need more info.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Memory Database </a:t>
            </a:r>
            <a:r>
              <a:rPr lang="en-US" dirty="0" smtClean="0"/>
              <a:t>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81" y="1277655"/>
            <a:ext cx="8433011" cy="5078696"/>
          </a:xfrm>
        </p:spPr>
        <p:txBody>
          <a:bodyPr>
            <a:no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reinforcement learning option provides off-policy learning </a:t>
            </a:r>
            <a:r>
              <a:rPr lang="en-US" sz="2800" dirty="0" smtClean="0"/>
              <a:t>quite effectively</a:t>
            </a:r>
            <a:r>
              <a:rPr lang="en-US" sz="2800" dirty="0"/>
              <a:t>.  </a:t>
            </a:r>
            <a:endParaRPr lang="en-US" sz="2800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is a good approach in cases when agent training       performance is less important than agent execution performance.    </a:t>
            </a:r>
            <a:endParaRPr lang="en-US" sz="2800" dirty="0" smtClean="0"/>
          </a:p>
          <a:p>
            <a:r>
              <a:rPr lang="en-US" sz="2800" dirty="0" smtClean="0"/>
              <a:t>GQ(</a:t>
            </a:r>
            <a:r>
              <a:rPr lang="en-US" sz="2800" dirty="0" err="1" smtClean="0"/>
              <a:t>λ</a:t>
            </a:r>
            <a:r>
              <a:rPr lang="en-US" sz="2800" dirty="0"/>
              <a:t>) converges despite irreversible actions and other </a:t>
            </a:r>
            <a:r>
              <a:rPr lang="en-US" sz="2800" dirty="0" smtClean="0"/>
              <a:t>difficulties approaching </a:t>
            </a:r>
            <a:r>
              <a:rPr lang="en-US" sz="2800" dirty="0"/>
              <a:t>the training goal.  </a:t>
            </a:r>
            <a:endParaRPr lang="en-US" sz="2800" dirty="0" smtClean="0"/>
          </a:p>
          <a:p>
            <a:r>
              <a:rPr lang="en-US" sz="2800" dirty="0" smtClean="0"/>
              <a:t>Convergence </a:t>
            </a:r>
            <a:r>
              <a:rPr lang="en-US" sz="2800" dirty="0"/>
              <a:t>should be guaranteed </a:t>
            </a:r>
            <a:r>
              <a:rPr lang="en-US" sz="2800" dirty="0" smtClean="0"/>
              <a:t>for stable </a:t>
            </a:r>
            <a:r>
              <a:rPr lang="en-US" sz="2800" dirty="0"/>
              <a:t>environments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 smtClean="0"/>
              <a:t>Note:  This was also available in Soar 9.5.0 beta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57D1-6E67-FA47-86A7-C58ACFC4551C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New RL Option: GQ(</a:t>
            </a:r>
            <a:r>
              <a:rPr lang="en-US" sz="3600" dirty="0" err="1" smtClean="0"/>
              <a:t>λ</a:t>
            </a:r>
            <a:r>
              <a:rPr lang="en-US" sz="3600" dirty="0"/>
              <a:t>) Off-Policy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422400"/>
            <a:ext cx="8285672" cy="4754564"/>
          </a:xfrm>
        </p:spPr>
        <p:txBody>
          <a:bodyPr>
            <a:normAutofit/>
          </a:bodyPr>
          <a:lstStyle/>
          <a:p>
            <a:r>
              <a:rPr lang="en-US" sz="2800" dirty="0"/>
              <a:t>There are other new commands and options that have been added since 9.4.0. Please see the release notes or the </a:t>
            </a:r>
            <a:r>
              <a:rPr lang="en-US" sz="2800" dirty="0" smtClean="0"/>
              <a:t>manual </a:t>
            </a:r>
            <a:r>
              <a:rPr lang="en-US" sz="2800" dirty="0"/>
              <a:t>for more information.</a:t>
            </a:r>
          </a:p>
          <a:p>
            <a:endParaRPr lang="en-US" sz="29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New Commands and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Agent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422400"/>
            <a:ext cx="8285672" cy="47545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‘explain’</a:t>
            </a:r>
          </a:p>
          <a:p>
            <a:pPr lvl="1"/>
            <a:r>
              <a:rPr lang="en-US" sz="2900" dirty="0" smtClean="0"/>
              <a:t>Now works with latest version of EBC</a:t>
            </a:r>
          </a:p>
          <a:p>
            <a:pPr lvl="1"/>
            <a:r>
              <a:rPr lang="en-US" sz="2900" dirty="0" smtClean="0"/>
              <a:t>Now explains identity analysis</a:t>
            </a:r>
          </a:p>
          <a:p>
            <a:pPr lvl="1"/>
            <a:r>
              <a:rPr lang="en-US" sz="2900" dirty="0" smtClean="0"/>
              <a:t>See 2016 Workshop talk for basic usage</a:t>
            </a:r>
          </a:p>
          <a:p>
            <a:r>
              <a:rPr lang="en-US" sz="3200" dirty="0" smtClean="0"/>
              <a:t>‘visualize’</a:t>
            </a:r>
          </a:p>
          <a:p>
            <a:pPr lvl="1"/>
            <a:r>
              <a:rPr lang="en-US" sz="2900" dirty="0" smtClean="0"/>
              <a:t>Now </a:t>
            </a:r>
            <a:r>
              <a:rPr lang="en-US" sz="2900" dirty="0"/>
              <a:t>handles working memory</a:t>
            </a:r>
          </a:p>
          <a:p>
            <a:pPr lvl="1"/>
            <a:r>
              <a:rPr lang="en-US" sz="2900" dirty="0" smtClean="0"/>
              <a:t>Now renders semantic memory natively with all of the new visualization options</a:t>
            </a:r>
          </a:p>
          <a:p>
            <a:pPr lvl="1"/>
            <a:r>
              <a:rPr lang="en-US" sz="2900" dirty="0" smtClean="0"/>
              <a:t>Now uses colors to show identities in </a:t>
            </a:r>
            <a:r>
              <a:rPr lang="en-US" sz="2900" dirty="0" err="1" smtClean="0"/>
              <a:t>backtraces</a:t>
            </a:r>
            <a:endParaRPr lang="en-US" sz="2900" dirty="0" smtClean="0"/>
          </a:p>
          <a:p>
            <a:pPr lvl="1"/>
            <a:r>
              <a:rPr lang="en-US" sz="2900" dirty="0"/>
              <a:t>See 2016 workshop </a:t>
            </a:r>
            <a:r>
              <a:rPr lang="en-US" sz="2900" dirty="0" smtClean="0"/>
              <a:t>talk for basic usage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 and Visualize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Colored Visualization of a Learned Rule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5" y="2226469"/>
            <a:ext cx="7440530" cy="3263504"/>
          </a:xfrm>
        </p:spPr>
      </p:pic>
    </p:spTree>
    <p:extLst>
      <p:ext uri="{BB962C8B-B14F-4D97-AF65-F5344CB8AC3E}">
        <p14:creationId xmlns:p14="http://schemas.microsoft.com/office/powerpoint/2010/main" val="17055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2" y="1280161"/>
            <a:ext cx="7936264" cy="758391"/>
          </a:xfrm>
        </p:spPr>
        <p:txBody>
          <a:bodyPr>
            <a:normAutofit/>
          </a:bodyPr>
          <a:lstStyle/>
          <a:p>
            <a:r>
              <a:rPr lang="en-US" dirty="0" smtClean="0"/>
              <a:t>The ‘watch’ command has had several fixes, changes and a little bit of reorganization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Traces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128" y="1776431"/>
            <a:ext cx="5246861" cy="43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Key New 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Quick Overview.  Each of these systems has a presentation of its own.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2" y="1280161"/>
            <a:ext cx="8264510" cy="48968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There is a new ‘trace’ RHS function</a:t>
            </a:r>
          </a:p>
          <a:p>
            <a:pPr lvl="1"/>
            <a:r>
              <a:rPr lang="en-US" dirty="0" smtClean="0"/>
              <a:t>Not a soar command.  Just like the RHS function ‘write’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(trace 2 |Writing to channel 2!| 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Requires a number as first argument, which allows you to specify a “trace channel” for that write</a:t>
            </a:r>
          </a:p>
          <a:p>
            <a:pPr lvl="1"/>
            <a:r>
              <a:rPr lang="en-US" dirty="0" smtClean="0"/>
              <a:t>Then use following command to selectively turn on/off agent trace channels</a:t>
            </a:r>
          </a:p>
          <a:p>
            <a:pPr lvl="1"/>
            <a:endParaRPr lang="en-US" dirty="0" smtClean="0"/>
          </a:p>
          <a:p>
            <a:pPr marL="1714500" lvl="5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output agent-trace 2 on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New global option to turn off all agent ‘write’ and ‘trace’ commands</a:t>
            </a:r>
            <a:br>
              <a:rPr lang="en-US" dirty="0" smtClean="0"/>
            </a:br>
            <a:endParaRPr lang="en-US" dirty="0" smtClean="0"/>
          </a:p>
          <a:p>
            <a:pPr marL="1714500" lvl="5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output agent-writes off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New global option to completely turn off output (more off than watch 0)</a:t>
            </a:r>
            <a:br>
              <a:rPr lang="en-US" dirty="0" smtClean="0"/>
            </a:br>
            <a:endParaRPr lang="en-US" dirty="0" smtClean="0"/>
          </a:p>
          <a:p>
            <a:pPr marL="1714500" lvl="5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output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enabled off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New output option to switch agent callbacks to print to </a:t>
            </a:r>
            <a:r>
              <a:rPr lang="en-US" dirty="0" err="1" smtClean="0"/>
              <a:t>std</a:t>
            </a:r>
            <a:r>
              <a:rPr lang="en-US" dirty="0" smtClean="0"/>
              <a:t>::out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Robustness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Soar is now able to handle many problem cases which would previously causes crashes or aborting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3D9C-F034-8546-9B4C-25C2DD015175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83" y="1271392"/>
            <a:ext cx="7404818" cy="5029200"/>
          </a:xfrm>
        </p:spPr>
        <p:txBody>
          <a:bodyPr>
            <a:no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2400" dirty="0" smtClean="0"/>
              <a:t>We’ve now dealt </a:t>
            </a:r>
            <a:r>
              <a:rPr lang="en-US" sz="2400" dirty="0" smtClean="0"/>
              <a:t>with every bug report accumulated over the last </a:t>
            </a:r>
            <a:r>
              <a:rPr lang="en-US" sz="2400" dirty="0"/>
              <a:t>decade (</a:t>
            </a:r>
            <a:r>
              <a:rPr lang="en-US" sz="2400" dirty="0" smtClean="0"/>
              <a:t>a </a:t>
            </a:r>
            <a:r>
              <a:rPr lang="en-US" sz="2400" dirty="0"/>
              <a:t>few bugs are </a:t>
            </a:r>
            <a:r>
              <a:rPr lang="en-US" sz="2400" dirty="0" smtClean="0"/>
              <a:t>left)</a:t>
            </a:r>
            <a:endParaRPr lang="en-US" sz="2400" dirty="0" smtClean="0"/>
          </a:p>
          <a:p>
            <a:pPr lvl="1"/>
            <a:r>
              <a:rPr lang="en-US" sz="2400" dirty="0" smtClean="0"/>
              <a:t>Does not include bugs that were feature requests</a:t>
            </a:r>
          </a:p>
          <a:p>
            <a:pPr lvl="1"/>
            <a:r>
              <a:rPr lang="en-US" sz="2400" dirty="0" smtClean="0"/>
              <a:t>Full list of bugs fixed can be found in the 9.6.0 release notes</a:t>
            </a:r>
          </a:p>
          <a:p>
            <a:r>
              <a:rPr lang="en-US" sz="2400" dirty="0" smtClean="0"/>
              <a:t>Many </a:t>
            </a:r>
            <a:r>
              <a:rPr lang="en-US" sz="2400" dirty="0"/>
              <a:t>low-level memory leaks </a:t>
            </a:r>
            <a:r>
              <a:rPr lang="en-US" sz="2400" dirty="0" smtClean="0"/>
              <a:t>identified and fixed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032-BC1A-9649-BCD3-E9A117B5C2D4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/>
              <a:t>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Soar </a:t>
            </a:r>
            <a:r>
              <a:rPr lang="en-US" sz="2400" dirty="0"/>
              <a:t>now has </a:t>
            </a:r>
            <a:r>
              <a:rPr lang="en-US" sz="2400" dirty="0" smtClean="0"/>
              <a:t>over 400 </a:t>
            </a:r>
            <a:r>
              <a:rPr lang="en-US" sz="2400" dirty="0"/>
              <a:t>unit tests in a new unit test </a:t>
            </a:r>
            <a:r>
              <a:rPr lang="en-US" sz="2400" dirty="0" smtClean="0"/>
              <a:t>framework</a:t>
            </a:r>
          </a:p>
          <a:p>
            <a:pPr lvl="1"/>
            <a:r>
              <a:rPr lang="en-US" dirty="0" smtClean="0"/>
              <a:t>An expansion of the prototype unit testing framework developed a few years ago by Alex Turner.</a:t>
            </a:r>
          </a:p>
          <a:p>
            <a:pPr lvl="1"/>
            <a:r>
              <a:rPr lang="en-US" dirty="0" smtClean="0"/>
              <a:t>Half chunking unit tests and half general ones, including many ported from </a:t>
            </a:r>
            <a:r>
              <a:rPr lang="en-US" dirty="0" err="1" smtClean="0"/>
              <a:t>jSoar</a:t>
            </a:r>
            <a:endParaRPr lang="en-US" dirty="0"/>
          </a:p>
          <a:p>
            <a:r>
              <a:rPr lang="en-US" sz="2400" dirty="0"/>
              <a:t>Soar now has </a:t>
            </a:r>
            <a:r>
              <a:rPr lang="en-US" sz="2400" dirty="0" smtClean="0"/>
              <a:t>a new updated performance </a:t>
            </a:r>
            <a:r>
              <a:rPr lang="en-US" sz="2400" dirty="0"/>
              <a:t>testing </a:t>
            </a:r>
            <a:r>
              <a:rPr lang="en-US" sz="2400" dirty="0" smtClean="0"/>
              <a:t>tool</a:t>
            </a:r>
          </a:p>
          <a:p>
            <a:pPr lvl="1"/>
            <a:r>
              <a:rPr lang="en-US" sz="2000" dirty="0" smtClean="0"/>
              <a:t>Was used to identify several sources of bad slow-downs in experimental branch</a:t>
            </a:r>
          </a:p>
          <a:p>
            <a:pPr lvl="1"/>
            <a:r>
              <a:rPr lang="en-US" sz="2000" dirty="0" smtClean="0"/>
              <a:t>Helped identify problem that led to development of this year’s new EBC algorithm</a:t>
            </a:r>
          </a:p>
          <a:p>
            <a:r>
              <a:rPr lang="en-US" sz="2400" dirty="0"/>
              <a:t>Implemented various internal inventory mechanisms to insure proper clean-up of Soar data structures</a:t>
            </a:r>
          </a:p>
          <a:p>
            <a:pPr lvl="1"/>
            <a:r>
              <a:rPr lang="en-US" dirty="0"/>
              <a:t>These types of problems aren’t easily found with normal leak tools</a:t>
            </a:r>
          </a:p>
          <a:p>
            <a:pPr lvl="1"/>
            <a:r>
              <a:rPr lang="en-US" dirty="0"/>
              <a:t>Instantiations, preferences, WMEs, GDSs, identity sets, tests, RHS values, RHS symbols all now have an inventory mechanism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82" y="1271392"/>
            <a:ext cx="8186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Areas that have been reviewed and fixed, refactored or re-written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All </a:t>
            </a:r>
            <a:r>
              <a:rPr lang="en-US" sz="2400" dirty="0" smtClean="0"/>
              <a:t>procedural learning </a:t>
            </a:r>
            <a:r>
              <a:rPr lang="en-US" sz="2400" dirty="0" smtClean="0"/>
              <a:t>code (more </a:t>
            </a:r>
            <a:r>
              <a:rPr lang="en-US" sz="2400" dirty="0" smtClean="0"/>
              <a:t>than </a:t>
            </a:r>
            <a:r>
              <a:rPr lang="en-US" sz="2400" dirty="0" smtClean="0"/>
              <a:t>once)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Semantic memory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Context </a:t>
            </a:r>
            <a:r>
              <a:rPr lang="en-US" sz="2400" dirty="0"/>
              <a:t>consistency </a:t>
            </a:r>
            <a:r>
              <a:rPr lang="en-US" sz="2400" dirty="0" smtClean="0"/>
              <a:t>maintenance </a:t>
            </a:r>
            <a:r>
              <a:rPr lang="en-US" sz="2400" dirty="0" smtClean="0"/>
              <a:t>system (GDS)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EBC explanation system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Visualization </a:t>
            </a:r>
            <a:r>
              <a:rPr lang="en-US" sz="2400" dirty="0"/>
              <a:t>code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032-BC1A-9649-BCD3-E9A117B5C2D4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/>
              <a:t>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82" y="1271392"/>
            <a:ext cx="8186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Areas that have been reviewed and fixed, refactored or re-written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Soar high-level memory management code for</a:t>
            </a:r>
            <a:r>
              <a:rPr lang="en-US" sz="2400" dirty="0"/>
              <a:t> </a:t>
            </a:r>
            <a:r>
              <a:rPr lang="en-US" sz="2400" dirty="0" smtClean="0"/>
              <a:t>creation</a:t>
            </a:r>
            <a:r>
              <a:rPr lang="en-US" sz="2400" dirty="0" smtClean="0"/>
              <a:t>, management </a:t>
            </a:r>
            <a:r>
              <a:rPr lang="en-US" sz="2400" dirty="0"/>
              <a:t>and </a:t>
            </a:r>
            <a:r>
              <a:rPr lang="en-US" sz="2400" dirty="0" err="1" smtClean="0"/>
              <a:t>deallocation</a:t>
            </a:r>
            <a:r>
              <a:rPr lang="en-US" sz="2400" dirty="0" smtClean="0"/>
              <a:t> </a:t>
            </a:r>
            <a:r>
              <a:rPr lang="en-US" sz="2400" dirty="0" smtClean="0"/>
              <a:t>of:</a:t>
            </a:r>
          </a:p>
          <a:p>
            <a:pPr lvl="2">
              <a:lnSpc>
                <a:spcPct val="100000"/>
              </a:lnSpc>
            </a:pPr>
            <a:r>
              <a:rPr lang="en-US" sz="2100" dirty="0" smtClean="0"/>
              <a:t>Working memory</a:t>
            </a:r>
          </a:p>
          <a:p>
            <a:pPr lvl="2">
              <a:lnSpc>
                <a:spcPct val="100000"/>
              </a:lnSpc>
            </a:pPr>
            <a:r>
              <a:rPr lang="en-US" sz="2100" dirty="0"/>
              <a:t>P</a:t>
            </a:r>
            <a:r>
              <a:rPr lang="en-US" sz="2100" dirty="0" smtClean="0"/>
              <a:t>reference memory</a:t>
            </a:r>
          </a:p>
          <a:p>
            <a:pPr lvl="2">
              <a:lnSpc>
                <a:spcPct val="100000"/>
              </a:lnSpc>
            </a:pPr>
            <a:r>
              <a:rPr lang="en-US" sz="2100" dirty="0" smtClean="0"/>
              <a:t>Instantiations</a:t>
            </a:r>
            <a:endParaRPr lang="en-US" sz="2100" dirty="0" smtClean="0"/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Reinforcement-learning </a:t>
            </a:r>
            <a:r>
              <a:rPr lang="en-US" sz="2400" dirty="0" smtClean="0"/>
              <a:t>template code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The Tcl command-line </a:t>
            </a:r>
            <a:r>
              <a:rPr lang="en-US" sz="2400" dirty="0" smtClean="0"/>
              <a:t>plug-in (Aaron/Mazin)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(Episodic memory code is currently being reviewed by Steven)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4032-BC1A-9649-BCD3-E9A117B5C2D4}" type="datetime1">
              <a:rPr lang="en-US" smtClean="0"/>
              <a:t>6/7/17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/>
              <a:t>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AD5E6-60A7-4E47-B945-0EA9920BF4FB}" type="datetime1">
              <a:rPr lang="en-US" smtClean="0"/>
              <a:t>6/5/17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</a:t>
            </a:r>
            <a:r>
              <a:rPr lang="en-US" dirty="0" smtClean="0"/>
              <a:t>Nuggets and Lumps of Coal</a:t>
            </a:r>
            <a:endParaRPr lang="en-US" dirty="0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418381" y="1280161"/>
            <a:ext cx="8285672" cy="504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Nuggets</a:t>
            </a:r>
          </a:p>
          <a:p>
            <a:pPr lvl="1"/>
            <a:r>
              <a:rPr lang="en-US" sz="2400" dirty="0" smtClean="0"/>
              <a:t>Big release with lots of stuff</a:t>
            </a:r>
          </a:p>
          <a:p>
            <a:pPr lvl="1"/>
            <a:r>
              <a:rPr lang="en-US" sz="2400" dirty="0" smtClean="0"/>
              <a:t>May be more s</a:t>
            </a:r>
            <a:r>
              <a:rPr lang="en-US" sz="2400" dirty="0" smtClean="0"/>
              <a:t>table and robust than 9.4.0 in some ways</a:t>
            </a:r>
          </a:p>
          <a:p>
            <a:pPr lvl="1"/>
            <a:r>
              <a:rPr lang="en-US" sz="2400" dirty="0" smtClean="0"/>
              <a:t>New manual in the works too!</a:t>
            </a:r>
          </a:p>
          <a:p>
            <a:pPr lvl="2"/>
            <a:r>
              <a:rPr lang="en-US" sz="1800" dirty="0" err="1" smtClean="0"/>
              <a:t>Preeti</a:t>
            </a:r>
            <a:r>
              <a:rPr lang="en-US" sz="1800" dirty="0" smtClean="0"/>
              <a:t>, Bryan, Mazin, John </a:t>
            </a:r>
            <a:endParaRPr lang="en-US" sz="1800" dirty="0" smtClean="0"/>
          </a:p>
          <a:p>
            <a:r>
              <a:rPr lang="en-US" sz="2800" dirty="0" smtClean="0"/>
              <a:t>Coals</a:t>
            </a:r>
          </a:p>
          <a:p>
            <a:pPr lvl="1"/>
            <a:r>
              <a:rPr lang="en-US" sz="2400" dirty="0" smtClean="0"/>
              <a:t>Needs more profiling and optimization</a:t>
            </a:r>
          </a:p>
          <a:p>
            <a:pPr lvl="1"/>
            <a:r>
              <a:rPr lang="en-US" sz="2400" dirty="0" smtClean="0"/>
              <a:t>Needs more documentation polish</a:t>
            </a:r>
          </a:p>
          <a:p>
            <a:pPr lvl="1"/>
            <a:r>
              <a:rPr lang="en-US" sz="2400" dirty="0" smtClean="0"/>
              <a:t>Too much stuff for a talk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Available within a couple of weeks!  </a:t>
            </a:r>
            <a:r>
              <a:rPr lang="en-US" sz="2400" dirty="0"/>
              <a:t>You can find it at</a:t>
            </a:r>
            <a:r>
              <a:rPr lang="en-US" sz="2400" dirty="0" smtClean="0"/>
              <a:t>: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soar.eecs.umich.edu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/articles/downloads/soar-suite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68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391138"/>
            <a:ext cx="8285672" cy="478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Explanation-based chunking (EBC) is a powerful, new learning mechanism that allows your agent to learn rules on the fly based </a:t>
            </a:r>
            <a:r>
              <a:rPr lang="en-US" dirty="0"/>
              <a:t>on </a:t>
            </a:r>
            <a:r>
              <a:rPr lang="en-US" dirty="0" smtClean="0"/>
              <a:t>the its problem-solving and/or interactions it has with its environment.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Key Points:</a:t>
            </a:r>
          </a:p>
          <a:p>
            <a:r>
              <a:rPr lang="en-US" sz="2000" dirty="0" smtClean="0"/>
              <a:t>Learns far more general and expressive rules</a:t>
            </a:r>
          </a:p>
          <a:p>
            <a:pPr lvl="1"/>
            <a:r>
              <a:rPr lang="en-US" sz="2000" dirty="0" smtClean="0"/>
              <a:t>Significantly </a:t>
            </a:r>
            <a:r>
              <a:rPr lang="en-US" sz="2000" dirty="0"/>
              <a:t>improves Soar’s ability to learn knowledge that will </a:t>
            </a:r>
            <a:r>
              <a:rPr lang="en-US" sz="2000" i="1" dirty="0"/>
              <a:t>transfer </a:t>
            </a:r>
            <a:r>
              <a:rPr lang="en-US" sz="2000" dirty="0"/>
              <a:t>to future </a:t>
            </a:r>
            <a:r>
              <a:rPr lang="en-US" sz="2000" dirty="0" smtClean="0"/>
              <a:t>situations</a:t>
            </a:r>
          </a:p>
          <a:p>
            <a:r>
              <a:rPr lang="en-US" sz="2000" dirty="0" smtClean="0"/>
              <a:t>Easy to use</a:t>
            </a:r>
          </a:p>
          <a:p>
            <a:pPr lvl="1"/>
            <a:r>
              <a:rPr lang="en-US" sz="2000" dirty="0" smtClean="0"/>
              <a:t>Agent design should not require significant changes to support this learning</a:t>
            </a:r>
          </a:p>
          <a:p>
            <a:pPr lvl="1"/>
            <a:r>
              <a:rPr lang="en-US" sz="2000" dirty="0" smtClean="0"/>
              <a:t>Many options to fine-tune learning for your domain or agent design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Explanation-Based Rule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4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391138"/>
            <a:ext cx="8285672" cy="478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Explanation-based chunking (EBC) is a powerful, new learning mechanism that allows your agent to learn rules on the fly based </a:t>
            </a:r>
            <a:r>
              <a:rPr lang="en-US" dirty="0"/>
              <a:t>on </a:t>
            </a:r>
            <a:r>
              <a:rPr lang="en-US" dirty="0" smtClean="0"/>
              <a:t>the its problem-solving and/or interactions it has with its environment.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Key Points:</a:t>
            </a:r>
          </a:p>
          <a:p>
            <a:r>
              <a:rPr lang="en-US" sz="2000" dirty="0" smtClean="0"/>
              <a:t>Final </a:t>
            </a:r>
            <a:r>
              <a:rPr lang="en-US" sz="2000" dirty="0"/>
              <a:t>version of algorithm.  </a:t>
            </a:r>
            <a:r>
              <a:rPr lang="en-US" sz="2000" dirty="0" smtClean="0"/>
              <a:t>Much more robust </a:t>
            </a:r>
            <a:r>
              <a:rPr lang="en-US" sz="2000" dirty="0"/>
              <a:t>and stable.</a:t>
            </a:r>
            <a:endParaRPr lang="en-US" sz="2000" dirty="0" smtClean="0"/>
          </a:p>
          <a:p>
            <a:pPr lvl="1"/>
            <a:r>
              <a:rPr lang="en-US" sz="2000" dirty="0" smtClean="0"/>
              <a:t>4 </a:t>
            </a:r>
            <a:r>
              <a:rPr lang="en-US" sz="2000" dirty="0"/>
              <a:t>years </a:t>
            </a:r>
            <a:r>
              <a:rPr lang="en-US" sz="2000" dirty="0" smtClean="0"/>
              <a:t>of R&amp;D, 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version of underlying algorithm</a:t>
            </a:r>
          </a:p>
          <a:p>
            <a:pPr lvl="1"/>
            <a:r>
              <a:rPr lang="en-US" sz="2000" dirty="0" smtClean="0"/>
              <a:t>Core identity analysis algorithm is entirely new and does not have efficiency issues that other EBL algorithms we tried had.</a:t>
            </a:r>
          </a:p>
          <a:p>
            <a:pPr lvl="2"/>
            <a:r>
              <a:rPr lang="en-US" sz="1800" dirty="0" smtClean="0"/>
              <a:t>Most aspects </a:t>
            </a:r>
            <a:r>
              <a:rPr lang="en-US" sz="1800" dirty="0"/>
              <a:t>have been completely re-written since 9.5.0 </a:t>
            </a:r>
            <a:r>
              <a:rPr lang="en-US" sz="1800" dirty="0" smtClean="0"/>
              <a:t>beta</a:t>
            </a:r>
          </a:p>
          <a:p>
            <a:pPr lvl="1"/>
            <a:r>
              <a:rPr lang="en-US" sz="2000" dirty="0" smtClean="0"/>
              <a:t>Far more efficient when learning is off than previous versions of EBC</a:t>
            </a:r>
            <a:endParaRPr lang="en-US" sz="2000" dirty="0"/>
          </a:p>
          <a:p>
            <a:r>
              <a:rPr lang="en-US" sz="2300" dirty="0" smtClean="0"/>
              <a:t>Currently used by nearly every one of our research projects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Explanation-Based Rule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391139"/>
            <a:ext cx="8285672" cy="4785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Soar 9.6.0 implements a new model of memory system interaction in which each memory system has its own completely independent identifiers.  No more LTIs in working memory.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Why?</a:t>
            </a:r>
            <a:endParaRPr lang="en-US" b="1" dirty="0"/>
          </a:p>
          <a:p>
            <a:r>
              <a:rPr lang="en-US" dirty="0" smtClean="0"/>
              <a:t>New representation is more flexible and can handle situations hybrid LTIs had difficulty with.  Some examples:</a:t>
            </a:r>
          </a:p>
          <a:p>
            <a:pPr lvl="1"/>
            <a:r>
              <a:rPr lang="en-US" dirty="0" smtClean="0"/>
              <a:t>Representing the different versions of a semantic memory over time</a:t>
            </a:r>
          </a:p>
          <a:p>
            <a:pPr lvl="1"/>
            <a:r>
              <a:rPr lang="en-US" dirty="0" smtClean="0"/>
              <a:t>Building and reasoning about hypotheticals involving semantic memory</a:t>
            </a:r>
          </a:p>
          <a:p>
            <a:pPr lvl="1"/>
            <a:r>
              <a:rPr lang="en-US" dirty="0" smtClean="0"/>
              <a:t>Dealing with multiple word meanings</a:t>
            </a:r>
          </a:p>
          <a:p>
            <a:r>
              <a:rPr lang="en-US" dirty="0" smtClean="0"/>
              <a:t>Eliminates </a:t>
            </a:r>
            <a:r>
              <a:rPr lang="en-US" dirty="0"/>
              <a:t>many issues where one semantic memory recall created unexpected interactions with a previous memory system </a:t>
            </a:r>
            <a:r>
              <a:rPr lang="en-US" dirty="0" smtClean="0"/>
              <a:t>recall</a:t>
            </a:r>
          </a:p>
          <a:p>
            <a:r>
              <a:rPr lang="en-US" dirty="0"/>
              <a:t>Eliminates </a:t>
            </a:r>
            <a:r>
              <a:rPr lang="en-US" dirty="0" smtClean="0"/>
              <a:t>mixed hybrid nature of LTIs</a:t>
            </a:r>
          </a:p>
          <a:p>
            <a:pPr lvl="1"/>
            <a:r>
              <a:rPr lang="en-US" dirty="0" smtClean="0"/>
              <a:t>Was considered a </a:t>
            </a:r>
            <a:r>
              <a:rPr lang="en-US" dirty="0"/>
              <a:t>constant in some situations and an identifier in others, which caused many problems in the code base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Instance-Based Semantic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381" y="1391139"/>
            <a:ext cx="8285672" cy="478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Key Points:</a:t>
            </a:r>
            <a:endParaRPr lang="en-US" sz="2400" b="1" dirty="0"/>
          </a:p>
          <a:p>
            <a:r>
              <a:rPr lang="en-US" sz="2400" b="1" dirty="0" smtClean="0"/>
              <a:t>Every </a:t>
            </a:r>
            <a:r>
              <a:rPr lang="en-US" sz="2400" b="1" dirty="0"/>
              <a:t>recall now creates a new instance of a </a:t>
            </a:r>
            <a:r>
              <a:rPr lang="en-US" sz="2400" b="1" dirty="0" smtClean="0"/>
              <a:t>memory</a:t>
            </a:r>
            <a:r>
              <a:rPr lang="en-US" sz="2400" dirty="0" smtClean="0"/>
              <a:t>, which means no long-term identifiers ever exist in the other 3 memory systems</a:t>
            </a:r>
          </a:p>
          <a:p>
            <a:r>
              <a:rPr lang="en-US" sz="2400" b="1" dirty="0" smtClean="0"/>
              <a:t>Soar now maintains invisible links between semantic memory and linked identifiers in different memory systems</a:t>
            </a:r>
          </a:p>
          <a:p>
            <a:pPr lvl="1"/>
            <a:r>
              <a:rPr lang="en-US" sz="2400" dirty="0" smtClean="0"/>
              <a:t>Soar rule syntax now has </a:t>
            </a:r>
            <a:r>
              <a:rPr lang="en-US" sz="2400" b="1" dirty="0" smtClean="0"/>
              <a:t>new condition tests </a:t>
            </a:r>
            <a:r>
              <a:rPr lang="en-US" sz="2400" dirty="0" smtClean="0"/>
              <a:t>that you can use in your rules to take advantage of these links</a:t>
            </a:r>
          </a:p>
          <a:p>
            <a:pPr lvl="1"/>
            <a:r>
              <a:rPr lang="en-US" sz="2400" dirty="0" smtClean="0"/>
              <a:t>Agents now also have </a:t>
            </a:r>
            <a:r>
              <a:rPr lang="en-US" sz="2400" b="1" dirty="0" smtClean="0"/>
              <a:t>new commands </a:t>
            </a:r>
            <a:r>
              <a:rPr lang="en-US" sz="2400" dirty="0" smtClean="0"/>
              <a:t>that they can use to properly retrieve/store/update semantic memory structures based on those links</a:t>
            </a:r>
          </a:p>
          <a:p>
            <a:r>
              <a:rPr lang="en-US" sz="2400" dirty="0" smtClean="0"/>
              <a:t>Implementation was painful, but conversion of agents was not</a:t>
            </a:r>
          </a:p>
          <a:p>
            <a:pPr lvl="1"/>
            <a:r>
              <a:rPr lang="en-US" dirty="0" smtClean="0"/>
              <a:t>9.4.0 semantic </a:t>
            </a:r>
            <a:r>
              <a:rPr lang="en-US" dirty="0"/>
              <a:t>memory databases may need to be </a:t>
            </a:r>
            <a:r>
              <a:rPr lang="en-US" dirty="0" smtClean="0"/>
              <a:t>converted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Instance-Based Semantic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5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When you have structures in working memory that were either retrieved or stored in semantic memory, spreading </a:t>
            </a:r>
            <a:r>
              <a:rPr lang="en-US" sz="2400" dirty="0"/>
              <a:t>activation </a:t>
            </a:r>
            <a:r>
              <a:rPr lang="en-US" sz="2400" dirty="0" smtClean="0"/>
              <a:t>boosts </a:t>
            </a:r>
            <a:r>
              <a:rPr lang="en-US" sz="2400" dirty="0"/>
              <a:t>the </a:t>
            </a:r>
            <a:r>
              <a:rPr lang="en-US" sz="2400" dirty="0" smtClean="0"/>
              <a:t>activation of other, connected semantic memory structures.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Key Points:</a:t>
            </a:r>
          </a:p>
          <a:p>
            <a:r>
              <a:rPr lang="en-US" dirty="0" smtClean="0"/>
              <a:t>Potential to do cool associative memory stuff</a:t>
            </a:r>
          </a:p>
          <a:p>
            <a:pPr lvl="1"/>
            <a:r>
              <a:rPr lang="en-US" dirty="0" smtClean="0"/>
              <a:t>Steven and Jules’ talks will show examples of this</a:t>
            </a:r>
          </a:p>
          <a:p>
            <a:r>
              <a:rPr lang="en-US" dirty="0" smtClean="0"/>
              <a:t>Well-tested </a:t>
            </a:r>
            <a:r>
              <a:rPr lang="en-US" dirty="0"/>
              <a:t>but still </a:t>
            </a:r>
            <a:r>
              <a:rPr lang="en-US" dirty="0" smtClean="0"/>
              <a:t>experimental.  Considered a beta version.  </a:t>
            </a:r>
          </a:p>
          <a:p>
            <a:r>
              <a:rPr lang="en-US" dirty="0" smtClean="0"/>
              <a:t>Does have a performance hit  (has </a:t>
            </a:r>
            <a:r>
              <a:rPr lang="en-US" dirty="0"/>
              <a:t>not been </a:t>
            </a:r>
            <a:r>
              <a:rPr lang="en-US" dirty="0" smtClean="0"/>
              <a:t>optimized)</a:t>
            </a:r>
          </a:p>
          <a:p>
            <a:pPr lvl="1"/>
            <a:r>
              <a:rPr lang="en-US" sz="2000" dirty="0" smtClean="0"/>
              <a:t>When enabled, semantic memory usage is significantly slower</a:t>
            </a:r>
            <a:endParaRPr lang="en-US" sz="2000" dirty="0"/>
          </a:p>
          <a:p>
            <a:pPr lvl="1"/>
            <a:r>
              <a:rPr lang="en-US" sz="2000" dirty="0" smtClean="0"/>
              <a:t>When disabled, semantic memory usage is slightly slower than 9.4.0</a:t>
            </a:r>
          </a:p>
          <a:p>
            <a:pPr lvl="1"/>
            <a:r>
              <a:rPr lang="en-US" sz="2000" dirty="0" smtClean="0"/>
              <a:t>For agents </a:t>
            </a:r>
            <a:r>
              <a:rPr lang="en-US" sz="2000" dirty="0"/>
              <a:t>that don't use </a:t>
            </a:r>
            <a:r>
              <a:rPr lang="en-US" sz="2000" dirty="0" smtClean="0"/>
              <a:t>semantic memory at all, there is no cost.</a:t>
            </a:r>
          </a:p>
          <a:p>
            <a:r>
              <a:rPr lang="en-US" dirty="0" smtClean="0"/>
              <a:t>Disabled </a:t>
            </a:r>
            <a:r>
              <a:rPr lang="en-US" dirty="0"/>
              <a:t>by </a:t>
            </a:r>
            <a:r>
              <a:rPr lang="en-US" dirty="0" smtClean="0"/>
              <a:t>default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891-B293-9741-A491-6AF9C09AE971}" type="datetime1">
              <a:rPr lang="en-US" smtClean="0"/>
              <a:t>6/7/17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807-B56D-9046-9236-42817ADCE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Activation of Semantic Memory (beta)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ich 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ich Basic" id="{62F52632-1003-F144-838A-C2B3BA144791}" vid="{D73CE8CD-1249-A041-8E1F-4150B0A2F8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Umich Basic</Template>
  <TotalTime>4094</TotalTime>
  <Words>2137</Words>
  <Application>Microsoft Macintosh PowerPoint</Application>
  <PresentationFormat>On-screen Show (4:3)</PresentationFormat>
  <Paragraphs>646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Consolas</vt:lpstr>
      <vt:lpstr>Garamond</vt:lpstr>
      <vt:lpstr>Gill Sans</vt:lpstr>
      <vt:lpstr>Arial</vt:lpstr>
      <vt:lpstr>Umich Basic</vt:lpstr>
      <vt:lpstr>Soar 9.6.0</vt:lpstr>
      <vt:lpstr>History</vt:lpstr>
      <vt:lpstr>Overview</vt:lpstr>
      <vt:lpstr>Three Key New Capabilities</vt:lpstr>
      <vt:lpstr>Explanation-Based Rule Learning</vt:lpstr>
      <vt:lpstr>Explanation-Based Rule Learning</vt:lpstr>
      <vt:lpstr>Instance-Based Semantic Memory</vt:lpstr>
      <vt:lpstr>Instance-Based Semantic Memory</vt:lpstr>
      <vt:lpstr>Spreading Activation of Semantic Memory (beta)</vt:lpstr>
      <vt:lpstr>User Interface and Presentation Improvements</vt:lpstr>
      <vt:lpstr>Motivation</vt:lpstr>
      <vt:lpstr>Motivation for streamlining</vt:lpstr>
      <vt:lpstr>General Strategy (2012 Proposal)</vt:lpstr>
      <vt:lpstr>Streamlined Commands</vt:lpstr>
      <vt:lpstr>Spoiler:  Result of Streamlining</vt:lpstr>
      <vt:lpstr>9.4.0 Command List (tl;dr)</vt:lpstr>
      <vt:lpstr>9.6.0 Command List</vt:lpstr>
      <vt:lpstr>How?  EVANESCO!</vt:lpstr>
      <vt:lpstr>Combining Commands and Options</vt:lpstr>
      <vt:lpstr>Nuggets and Coal</vt:lpstr>
      <vt:lpstr>Settings and Summary Screens</vt:lpstr>
      <vt:lpstr>Getting Summary Information More Quickly</vt:lpstr>
      <vt:lpstr>Accessing Summary Screens</vt:lpstr>
      <vt:lpstr>Getting Settings Information More Quickly</vt:lpstr>
      <vt:lpstr>Accessing Settings Screens</vt:lpstr>
      <vt:lpstr>Which Commands Have These Screens?</vt:lpstr>
      <vt:lpstr>New Commands and Options</vt:lpstr>
      <vt:lpstr>“Meta-Commands”:  soar, load and save</vt:lpstr>
      <vt:lpstr>“Meta-Commands”: output, decide</vt:lpstr>
      <vt:lpstr>“Meta-Commands”: production and wm</vt:lpstr>
      <vt:lpstr>“Meta-Commands”: explain and visualize</vt:lpstr>
      <vt:lpstr>New Save Commands</vt:lpstr>
      <vt:lpstr>Semantic Memory Database Conversion</vt:lpstr>
      <vt:lpstr>New RL Option: GQ(λ) Off-Policy Learning</vt:lpstr>
      <vt:lpstr>Other New Commands and Options</vt:lpstr>
      <vt:lpstr>Improved Agent Inspection</vt:lpstr>
      <vt:lpstr>Explain and Visualize</vt:lpstr>
      <vt:lpstr>Colored Visualization of a Learned Rule</vt:lpstr>
      <vt:lpstr>Agent Traces</vt:lpstr>
      <vt:lpstr>Agent Traces</vt:lpstr>
      <vt:lpstr>Improved Robustness</vt:lpstr>
      <vt:lpstr>Improved Robustness</vt:lpstr>
      <vt:lpstr>Improved Robustness</vt:lpstr>
      <vt:lpstr>Improved Robustness</vt:lpstr>
      <vt:lpstr>Improved Robustness</vt:lpstr>
      <vt:lpstr>Golden Nuggets and Lumps of Coal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Soar 9.6.0 Release</dc:title>
  <dc:creator>Microsoft Office User</dc:creator>
  <cp:lastModifiedBy>Mazin Assanie</cp:lastModifiedBy>
  <cp:revision>162</cp:revision>
  <dcterms:created xsi:type="dcterms:W3CDTF">2017-05-31T15:53:11Z</dcterms:created>
  <dcterms:modified xsi:type="dcterms:W3CDTF">2017-06-08T02:37:52Z</dcterms:modified>
</cp:coreProperties>
</file>